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2"/>
  </p:sldMasterIdLst>
  <p:notesMasterIdLst>
    <p:notesMasterId r:id="rId28"/>
  </p:notesMasterIdLst>
  <p:sldIdLst>
    <p:sldId id="256" r:id="rId3"/>
    <p:sldId id="257" r:id="rId4"/>
    <p:sldId id="258" r:id="rId5"/>
    <p:sldId id="342" r:id="rId6"/>
    <p:sldId id="314" r:id="rId7"/>
    <p:sldId id="323" r:id="rId8"/>
    <p:sldId id="324" r:id="rId9"/>
    <p:sldId id="325" r:id="rId10"/>
    <p:sldId id="327" r:id="rId11"/>
    <p:sldId id="326" r:id="rId12"/>
    <p:sldId id="328" r:id="rId13"/>
    <p:sldId id="329" r:id="rId14"/>
    <p:sldId id="330" r:id="rId15"/>
    <p:sldId id="331" r:id="rId16"/>
    <p:sldId id="332" r:id="rId17"/>
    <p:sldId id="333" r:id="rId18"/>
    <p:sldId id="334" r:id="rId19"/>
    <p:sldId id="335" r:id="rId20"/>
    <p:sldId id="336" r:id="rId21"/>
    <p:sldId id="338" r:id="rId22"/>
    <p:sldId id="337" r:id="rId23"/>
    <p:sldId id="339" r:id="rId24"/>
    <p:sldId id="340" r:id="rId25"/>
    <p:sldId id="341" r:id="rId26"/>
    <p:sldId id="343"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osgrove, Elaine (EPS - Digital and Strategic Comms)" initials="CE(-DaSC" lastIdx="14" clrIdx="0"/>
  <p:cmAuthor id="1" name="Andrew Williams" initials="AW"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153"/>
    <p:restoredTop sz="70463" autoAdjust="0"/>
  </p:normalViewPr>
  <p:slideViewPr>
    <p:cSldViewPr snapToGrid="0" snapToObjects="1">
      <p:cViewPr varScale="1">
        <p:scale>
          <a:sx n="52" d="100"/>
          <a:sy n="52" d="100"/>
        </p:scale>
        <p:origin x="1578"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96" d="100"/>
          <a:sy n="96" d="100"/>
        </p:scale>
        <p:origin x="1576" y="16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EC1875F-8FE0-A548-8BA2-B203A23F0B98}" type="datetimeFigureOut">
              <a:rPr lang="en-US" smtClean="0"/>
              <a:t>12/12/2018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Click to edit Master text styles</a:t>
            </a:r>
          </a:p>
          <a:p>
            <a:pPr lvl="1"/>
            <a:r>
              <a:rPr lang="fr-FR" smtClean="0"/>
              <a:t>Second level</a:t>
            </a:r>
          </a:p>
          <a:p>
            <a:pPr lvl="2"/>
            <a:r>
              <a:rPr lang="fr-FR" smtClean="0"/>
              <a:t>Third level</a:t>
            </a:r>
          </a:p>
          <a:p>
            <a:pPr lvl="3"/>
            <a:r>
              <a:rPr lang="fr-FR" smtClean="0"/>
              <a:t>Fourth level</a:t>
            </a:r>
          </a:p>
          <a:p>
            <a:pPr lvl="4"/>
            <a:r>
              <a:rPr lang="fr-FR"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1E06BD-A826-6240-903D-A121E29615CC}" type="slidenum">
              <a:rPr lang="en-US" smtClean="0"/>
              <a:t>‹#›</a:t>
            </a:fld>
            <a:endParaRPr lang="en-US"/>
          </a:p>
        </p:txBody>
      </p:sp>
    </p:spTree>
    <p:extLst>
      <p:ext uri="{BB962C8B-B14F-4D97-AF65-F5344CB8AC3E}">
        <p14:creationId xmlns:p14="http://schemas.microsoft.com/office/powerpoint/2010/main" val="328808126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www.childnet.com/"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www.meiccymru.org/" TargetMode="Externa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US" sz="1200" u="none" strike="noStrike" kern="1200" dirty="0" smtClean="0">
                <a:solidFill>
                  <a:schemeClr val="tx1"/>
                </a:solidFill>
                <a:effectLst/>
                <a:latin typeface="+mn-lt"/>
                <a:ea typeface="+mn-ea"/>
                <a:cs typeface="+mn-cs"/>
              </a:rPr>
              <a:t>Social media and online video gaming is a</a:t>
            </a:r>
            <a:r>
              <a:rPr lang="en-US" sz="1200" u="none" strike="noStrike" kern="1200" baseline="0" dirty="0" smtClean="0">
                <a:solidFill>
                  <a:schemeClr val="tx1"/>
                </a:solidFill>
                <a:effectLst/>
                <a:latin typeface="+mn-lt"/>
                <a:ea typeface="+mn-ea"/>
                <a:cs typeface="+mn-cs"/>
              </a:rPr>
              <a:t> </a:t>
            </a:r>
            <a:r>
              <a:rPr lang="en-US" sz="1200" u="none" strike="noStrike" kern="1200" dirty="0" smtClean="0">
                <a:solidFill>
                  <a:schemeClr val="tx1"/>
                </a:solidFill>
                <a:effectLst/>
                <a:latin typeface="+mn-lt"/>
                <a:ea typeface="+mn-ea"/>
                <a:cs typeface="+mn-cs"/>
              </a:rPr>
              <a:t>large subject to cover in one hour.</a:t>
            </a:r>
          </a:p>
          <a:p>
            <a:pPr lvl="0" fontAlgn="base"/>
            <a:endParaRPr lang="en-US" sz="1200" u="none" strike="noStrike" kern="1200" dirty="0" smtClean="0">
              <a:solidFill>
                <a:schemeClr val="tx1"/>
              </a:solidFill>
              <a:effectLst/>
              <a:latin typeface="+mn-lt"/>
              <a:ea typeface="+mn-ea"/>
              <a:cs typeface="+mn-cs"/>
            </a:endParaRPr>
          </a:p>
          <a:p>
            <a:pPr lvl="0" fontAlgn="base"/>
            <a:r>
              <a:rPr lang="en-US" sz="1200" u="none" strike="noStrike" kern="1200" dirty="0" smtClean="0">
                <a:solidFill>
                  <a:schemeClr val="tx1"/>
                </a:solidFill>
                <a:effectLst/>
                <a:latin typeface="+mn-lt"/>
                <a:ea typeface="+mn-ea"/>
                <a:cs typeface="+mn-cs"/>
              </a:rPr>
              <a:t>The key is to give parents and carers a brief introduction to social media and online</a:t>
            </a:r>
            <a:r>
              <a:rPr lang="en-US" sz="1200" u="none" strike="noStrike" kern="1200" baseline="0" dirty="0" smtClean="0">
                <a:solidFill>
                  <a:schemeClr val="tx1"/>
                </a:solidFill>
                <a:effectLst/>
                <a:latin typeface="+mn-lt"/>
                <a:ea typeface="+mn-ea"/>
                <a:cs typeface="+mn-cs"/>
              </a:rPr>
              <a:t> video </a:t>
            </a:r>
            <a:r>
              <a:rPr lang="en-US" sz="1200" u="none" strike="noStrike" kern="1200" dirty="0" smtClean="0">
                <a:solidFill>
                  <a:schemeClr val="tx1"/>
                </a:solidFill>
                <a:effectLst/>
                <a:latin typeface="+mn-lt"/>
                <a:ea typeface="+mn-ea"/>
                <a:cs typeface="+mn-cs"/>
              </a:rPr>
              <a:t>gaming, followed up with tips and resources.</a:t>
            </a:r>
            <a:endParaRPr lang="en-GB" sz="1200" u="none" strike="sngStrike" kern="1200" baseline="0" dirty="0" smtClean="0">
              <a:solidFill>
                <a:schemeClr val="tx1"/>
              </a:solidFill>
              <a:effectLst/>
              <a:latin typeface="+mn-lt"/>
              <a:ea typeface="+mn-ea"/>
              <a:cs typeface="+mn-cs"/>
            </a:endParaRPr>
          </a:p>
          <a:p>
            <a:pPr lvl="0" fontAlgn="base"/>
            <a:endParaRPr lang="en-US" sz="1200" u="none" strike="noStrike" kern="1200" dirty="0" smtClean="0">
              <a:solidFill>
                <a:schemeClr val="tx1"/>
              </a:solidFill>
              <a:effectLst/>
              <a:latin typeface="+mn-lt"/>
              <a:ea typeface="+mn-ea"/>
              <a:cs typeface="+mn-cs"/>
            </a:endParaRPr>
          </a:p>
          <a:p>
            <a:pPr lvl="0" fontAlgn="base"/>
            <a:r>
              <a:rPr lang="en-US" sz="1200" u="none" strike="noStrike" kern="1200" dirty="0" smtClean="0">
                <a:solidFill>
                  <a:schemeClr val="tx1"/>
                </a:solidFill>
                <a:effectLst/>
                <a:latin typeface="+mn-lt"/>
                <a:ea typeface="+mn-ea"/>
                <a:cs typeface="+mn-cs"/>
              </a:rPr>
              <a:t>If parents or carers have questions or comments, have them write them down on their note paper so they can be discussed, time permitting.</a:t>
            </a:r>
          </a:p>
          <a:p>
            <a:pPr lvl="0" fontAlgn="base"/>
            <a:endParaRPr lang="en-US" sz="1200" u="none" strike="noStrike" kern="1200" dirty="0" smtClean="0">
              <a:solidFill>
                <a:schemeClr val="tx1"/>
              </a:solidFill>
              <a:effectLst/>
              <a:latin typeface="+mn-lt"/>
              <a:ea typeface="+mn-ea"/>
              <a:cs typeface="+mn-cs"/>
            </a:endParaRPr>
          </a:p>
          <a:p>
            <a:pPr lvl="0" fontAlgn="base"/>
            <a:r>
              <a:rPr lang="en-US" sz="1200" u="none" strike="noStrike" kern="1200" dirty="0" smtClean="0">
                <a:solidFill>
                  <a:schemeClr val="tx1"/>
                </a:solidFill>
                <a:effectLst/>
                <a:latin typeface="+mn-lt"/>
                <a:ea typeface="+mn-ea"/>
                <a:cs typeface="+mn-cs"/>
              </a:rPr>
              <a:t>Also please make</a:t>
            </a:r>
            <a:r>
              <a:rPr lang="en-US" sz="1200" u="none" strike="noStrike" kern="1200" baseline="0" dirty="0" smtClean="0">
                <a:solidFill>
                  <a:schemeClr val="tx1"/>
                </a:solidFill>
                <a:effectLst/>
                <a:latin typeface="+mn-lt"/>
                <a:ea typeface="+mn-ea"/>
                <a:cs typeface="+mn-cs"/>
              </a:rPr>
              <a:t> the distinction between gaming (as in gambling, which is not covered here) and video gaming (which is the subject for our workshop).</a:t>
            </a:r>
            <a:endParaRPr lang="en-GB" sz="1200" u="none" strike="noStrike" kern="1200" dirty="0" smtClean="0">
              <a:solidFill>
                <a:schemeClr val="tx1"/>
              </a:solidFill>
              <a:effectLst/>
              <a:latin typeface="+mn-lt"/>
              <a:ea typeface="+mn-ea"/>
              <a:cs typeface="+mn-cs"/>
            </a:endParaRPr>
          </a:p>
          <a:p>
            <a:endParaRPr lang="fr-FR" dirty="0"/>
          </a:p>
        </p:txBody>
      </p:sp>
      <p:sp>
        <p:nvSpPr>
          <p:cNvPr id="4" name="Slide Number Placeholder 3"/>
          <p:cNvSpPr>
            <a:spLocks noGrp="1"/>
          </p:cNvSpPr>
          <p:nvPr>
            <p:ph type="sldNum" sz="quarter" idx="10"/>
          </p:nvPr>
        </p:nvSpPr>
        <p:spPr/>
        <p:txBody>
          <a:bodyPr/>
          <a:lstStyle/>
          <a:p>
            <a:fld id="{F11E06BD-A826-6240-903D-A121E29615CC}" type="slidenum">
              <a:rPr lang="en-US" smtClean="0"/>
              <a:t>1</a:t>
            </a:fld>
            <a:endParaRPr lang="en-US" dirty="0"/>
          </a:p>
        </p:txBody>
      </p:sp>
    </p:spTree>
    <p:extLst>
      <p:ext uri="{BB962C8B-B14F-4D97-AF65-F5344CB8AC3E}">
        <p14:creationId xmlns:p14="http://schemas.microsoft.com/office/powerpoint/2010/main" val="147729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Social media is becoming increasingly embedded in apps, games, websites and even learning environments.</a:t>
            </a:r>
          </a:p>
          <a:p>
            <a:pPr lvl="0" fontAlgn="base"/>
            <a:r>
              <a:rPr lang="en-GB" sz="1200" u="none" strike="noStrike" kern="1200" dirty="0" smtClean="0">
                <a:solidFill>
                  <a:schemeClr val="tx1"/>
                </a:solidFill>
                <a:effectLst/>
                <a:latin typeface="+mn-lt"/>
                <a:ea typeface="+mn-ea"/>
                <a:cs typeface="+mn-cs"/>
              </a:rPr>
              <a:t>Social media apps are applications that give children access to social media.</a:t>
            </a:r>
          </a:p>
          <a:p>
            <a:pPr lvl="0" fontAlgn="base"/>
            <a:r>
              <a:rPr lang="en-GB" sz="1200" u="none" strike="noStrike" kern="1200" dirty="0" smtClean="0">
                <a:solidFill>
                  <a:schemeClr val="tx1"/>
                </a:solidFill>
                <a:effectLst/>
                <a:latin typeface="+mn-lt"/>
                <a:ea typeface="+mn-ea"/>
                <a:cs typeface="+mn-cs"/>
              </a:rPr>
              <a:t>When children use social media, they upload and share content. </a:t>
            </a:r>
          </a:p>
          <a:p>
            <a:pPr lvl="0" fontAlgn="base"/>
            <a:r>
              <a:rPr lang="en-GB" sz="1200" u="none" strike="noStrike" kern="1200" dirty="0" smtClean="0">
                <a:solidFill>
                  <a:schemeClr val="tx1"/>
                </a:solidFill>
                <a:effectLst/>
                <a:latin typeface="+mn-lt"/>
                <a:ea typeface="+mn-ea"/>
                <a:cs typeface="+mn-cs"/>
              </a:rPr>
              <a:t>Children can use social media to create online profiles, post comments or chat, upload photos and videos, share links, tag photos and content, create and share video game modifications, remix or change existing content and share it, and more.</a:t>
            </a:r>
          </a:p>
          <a:p>
            <a:pPr lvl="0" fontAlgn="base"/>
            <a:endParaRPr lang="en-GB" sz="1200" u="none" strike="noStrike" kern="1200" dirty="0" smtClean="0">
              <a:solidFill>
                <a:schemeClr val="tx1"/>
              </a:solidFill>
              <a:effectLst/>
              <a:latin typeface="+mn-lt"/>
              <a:ea typeface="+mn-ea"/>
              <a:cs typeface="+mn-cs"/>
            </a:endParaRPr>
          </a:p>
          <a:p>
            <a:pPr lvl="0" fontAlgn="base"/>
            <a:r>
              <a:rPr lang="en-GB" sz="1200" u="none" strike="noStrike" kern="1200" dirty="0" smtClean="0">
                <a:solidFill>
                  <a:schemeClr val="tx1"/>
                </a:solidFill>
                <a:effectLst/>
                <a:latin typeface="+mn-lt"/>
                <a:ea typeface="+mn-ea"/>
                <a:cs typeface="+mn-cs"/>
              </a:rPr>
              <a:t>Social media is becoming increasingly embedded in apps, video games, websites and even learning environments.</a:t>
            </a:r>
          </a:p>
          <a:p>
            <a:pPr lvl="0" fontAlgn="base"/>
            <a:r>
              <a:rPr lang="en-GB" sz="1200" u="none" strike="noStrike" kern="1200" dirty="0" smtClean="0">
                <a:solidFill>
                  <a:schemeClr val="tx1"/>
                </a:solidFill>
                <a:effectLst/>
                <a:latin typeface="+mn-lt"/>
                <a:ea typeface="+mn-ea"/>
                <a:cs typeface="+mn-cs"/>
              </a:rPr>
              <a:t>It may be difficult to ban social media access and we will focus on how to navigate social media risks and behave respectfully.</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2</a:t>
            </a:fld>
            <a:endParaRPr lang="en-US" dirty="0"/>
          </a:p>
        </p:txBody>
      </p:sp>
    </p:spTree>
    <p:extLst>
      <p:ext uri="{BB962C8B-B14F-4D97-AF65-F5344CB8AC3E}">
        <p14:creationId xmlns:p14="http://schemas.microsoft.com/office/powerpoint/2010/main" val="3985889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There can be overlap in the different types of social media.</a:t>
            </a:r>
          </a:p>
          <a:p>
            <a:pPr lvl="0" fontAlgn="base"/>
            <a:r>
              <a:rPr lang="en-GB" sz="1200" u="none" strike="noStrike" kern="1200" dirty="0" smtClean="0">
                <a:solidFill>
                  <a:schemeClr val="tx1"/>
                </a:solidFill>
                <a:effectLst/>
                <a:latin typeface="+mn-lt"/>
                <a:ea typeface="+mn-ea"/>
                <a:cs typeface="+mn-cs"/>
              </a:rPr>
              <a:t>There can be overlap between social media and video gaming interactions.</a:t>
            </a:r>
          </a:p>
          <a:p>
            <a:pPr lvl="0" fontAlgn="base"/>
            <a:r>
              <a:rPr lang="en-GB" sz="1200" u="none" strike="noStrike" kern="1200" dirty="0" smtClean="0">
                <a:solidFill>
                  <a:schemeClr val="tx1"/>
                </a:solidFill>
                <a:effectLst/>
                <a:latin typeface="+mn-lt"/>
                <a:ea typeface="+mn-ea"/>
                <a:cs typeface="+mn-cs"/>
              </a:rPr>
              <a:t>Online multiplayer video games also allow children to chat and share.</a:t>
            </a:r>
          </a:p>
          <a:p>
            <a:pPr lvl="0" fontAlgn="base"/>
            <a:r>
              <a:rPr lang="en-GB" sz="1200" u="none" strike="noStrike" kern="1200" dirty="0" smtClean="0">
                <a:solidFill>
                  <a:schemeClr val="tx1"/>
                </a:solidFill>
                <a:effectLst/>
                <a:latin typeface="+mn-lt"/>
                <a:ea typeface="+mn-ea"/>
                <a:cs typeface="+mn-cs"/>
              </a:rPr>
              <a:t>With young people a new industry target, many companies are creating social media platforms in order to engage young people early on.  </a:t>
            </a:r>
          </a:p>
          <a:p>
            <a:pPr lvl="0" fontAlgn="base"/>
            <a:r>
              <a:rPr lang="en-GB" sz="1200" u="none" strike="noStrike" kern="1200" dirty="0" smtClean="0">
                <a:solidFill>
                  <a:schemeClr val="tx1"/>
                </a:solidFill>
                <a:effectLst/>
                <a:latin typeface="+mn-lt"/>
                <a:ea typeface="+mn-ea"/>
                <a:cs typeface="+mn-cs"/>
              </a:rPr>
              <a:t>A recent example of this is Facebook Messenger for Kids, an app targeting under 13s, </a:t>
            </a:r>
            <a:r>
              <a:rPr lang="en-US" sz="1200" u="none" strike="noStrike" kern="1200" dirty="0" smtClean="0">
                <a:solidFill>
                  <a:schemeClr val="tx1"/>
                </a:solidFill>
                <a:effectLst/>
                <a:latin typeface="+mn-lt"/>
                <a:ea typeface="+mn-ea"/>
                <a:cs typeface="+mn-cs"/>
              </a:rPr>
              <a:t> </a:t>
            </a:r>
            <a:endParaRPr lang="en-GB" sz="1200" u="none" strike="noStrike" kern="1200" dirty="0" smtClean="0">
              <a:solidFill>
                <a:schemeClr val="tx1"/>
              </a:solidFill>
              <a:effectLst/>
              <a:latin typeface="+mn-lt"/>
              <a:ea typeface="+mn-ea"/>
              <a:cs typeface="+mn-cs"/>
            </a:endParaRPr>
          </a:p>
          <a:p>
            <a:pPr lvl="0" fontAlgn="base"/>
            <a:endParaRPr lang="en-GB" sz="1200" u="none" strike="noStrike" kern="1200" dirty="0" smtClean="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11E06BD-A826-6240-903D-A121E29615CC}" type="slidenum">
              <a:rPr lang="en-US" smtClean="0"/>
              <a:t>3</a:t>
            </a:fld>
            <a:endParaRPr lang="en-US"/>
          </a:p>
        </p:txBody>
      </p:sp>
    </p:spTree>
    <p:extLst>
      <p:ext uri="{BB962C8B-B14F-4D97-AF65-F5344CB8AC3E}">
        <p14:creationId xmlns:p14="http://schemas.microsoft.com/office/powerpoint/2010/main" val="6156323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Slide 1: what social media apps do you know</a:t>
            </a:r>
          </a:p>
          <a:p>
            <a:r>
              <a:rPr lang="en-GB" dirty="0" smtClean="0"/>
              <a:t>Slide 2: show social media apps</a:t>
            </a:r>
          </a:p>
          <a:p>
            <a:r>
              <a:rPr lang="en-GB" dirty="0" smtClean="0"/>
              <a:t>Slide 3: show same slide, but indicate</a:t>
            </a:r>
            <a:r>
              <a:rPr lang="en-GB" baseline="0" dirty="0" smtClean="0"/>
              <a:t> age limits</a:t>
            </a:r>
          </a:p>
          <a:p>
            <a:pPr lvl="0" fontAlgn="base"/>
            <a:endParaRPr lang="en-GB" sz="1200" u="none" strike="noStrike" kern="1200" dirty="0" smtClean="0">
              <a:solidFill>
                <a:schemeClr val="tx1"/>
              </a:solidFill>
              <a:effectLst/>
              <a:latin typeface="+mn-lt"/>
              <a:ea typeface="+mn-ea"/>
              <a:cs typeface="+mn-cs"/>
            </a:endParaRPr>
          </a:p>
          <a:p>
            <a:pPr lvl="0" fontAlgn="base"/>
            <a:r>
              <a:rPr lang="en-GB" sz="1200" u="none" strike="noStrike" kern="1200" dirty="0" smtClean="0">
                <a:solidFill>
                  <a:schemeClr val="tx1"/>
                </a:solidFill>
                <a:effectLst/>
                <a:latin typeface="+mn-lt"/>
                <a:ea typeface="+mn-ea"/>
                <a:cs typeface="+mn-cs"/>
              </a:rPr>
              <a:t>Many parents and carers may know social media platforms, but they do not necessarily know the age limits for certain social media apps.</a:t>
            </a:r>
          </a:p>
          <a:p>
            <a:pPr lvl="0" fontAlgn="base"/>
            <a:r>
              <a:rPr lang="en-GB" sz="1200" u="none" strike="noStrike" kern="1200" dirty="0" smtClean="0">
                <a:solidFill>
                  <a:schemeClr val="tx1"/>
                </a:solidFill>
                <a:effectLst/>
                <a:latin typeface="+mn-lt"/>
                <a:ea typeface="+mn-ea"/>
                <a:cs typeface="+mn-cs"/>
              </a:rPr>
              <a:t>Click on the screen to display another image on this Slide 4.  This image will display several of the more popular social media apps, then the next image will show which apps are for children aged 12 and under. </a:t>
            </a:r>
          </a:p>
          <a:p>
            <a:r>
              <a:rPr lang="en-US" sz="1200" kern="1200" dirty="0" smtClean="0">
                <a:solidFill>
                  <a:schemeClr val="tx1"/>
                </a:solidFill>
                <a:effectLst/>
                <a:latin typeface="+mn-lt"/>
                <a:ea typeface="+mn-ea"/>
                <a:cs typeface="+mn-cs"/>
              </a:rPr>
              <a:t> </a:t>
            </a:r>
            <a:r>
              <a:rPr lang="en-US" sz="1200" b="0" kern="1200" dirty="0" smtClean="0">
                <a:solidFill>
                  <a:schemeClr val="tx1"/>
                </a:solidFill>
                <a:effectLst/>
                <a:latin typeface="+mn-lt"/>
                <a:ea typeface="+mn-ea"/>
                <a:cs typeface="+mn-cs"/>
              </a:rPr>
              <a:t>Slide 4 has 3 slides in 1 – If you click on the screen, the images will change, but this will still be contained in Slide 4. </a:t>
            </a:r>
            <a:endParaRPr lang="en-GB" b="0" dirty="0"/>
          </a:p>
        </p:txBody>
      </p:sp>
      <p:sp>
        <p:nvSpPr>
          <p:cNvPr id="4" name="Slide Number Placeholder 3"/>
          <p:cNvSpPr>
            <a:spLocks noGrp="1"/>
          </p:cNvSpPr>
          <p:nvPr>
            <p:ph type="sldNum" sz="quarter" idx="10"/>
          </p:nvPr>
        </p:nvSpPr>
        <p:spPr/>
        <p:txBody>
          <a:bodyPr/>
          <a:lstStyle/>
          <a:p>
            <a:fld id="{F11E06BD-A826-6240-903D-A121E29615CC}" type="slidenum">
              <a:rPr lang="en-US" smtClean="0"/>
              <a:t>4</a:t>
            </a:fld>
            <a:endParaRPr lang="en-US"/>
          </a:p>
        </p:txBody>
      </p:sp>
    </p:spTree>
    <p:extLst>
      <p:ext uri="{BB962C8B-B14F-4D97-AF65-F5344CB8AC3E}">
        <p14:creationId xmlns:p14="http://schemas.microsoft.com/office/powerpoint/2010/main" val="19776156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Social media is a fun aspect of children’s social and creative lives.</a:t>
            </a:r>
          </a:p>
          <a:p>
            <a:pPr lvl="0" fontAlgn="base"/>
            <a:r>
              <a:rPr lang="en-GB" sz="1200" u="none" strike="noStrike" kern="1200" dirty="0" smtClean="0">
                <a:solidFill>
                  <a:schemeClr val="tx1"/>
                </a:solidFill>
                <a:effectLst/>
                <a:latin typeface="+mn-lt"/>
                <a:ea typeface="+mn-ea"/>
                <a:cs typeface="+mn-cs"/>
              </a:rPr>
              <a:t>Children can use social media to have fun, make new friends, share interests, develop relationships and more.</a:t>
            </a:r>
          </a:p>
          <a:p>
            <a:pPr lvl="0" fontAlgn="base"/>
            <a:r>
              <a:rPr lang="en-GB" sz="1200" u="none" strike="noStrike" kern="1200" dirty="0" smtClean="0">
                <a:solidFill>
                  <a:schemeClr val="tx1"/>
                </a:solidFill>
                <a:effectLst/>
                <a:latin typeface="+mn-lt"/>
                <a:ea typeface="+mn-ea"/>
                <a:cs typeface="+mn-cs"/>
              </a:rPr>
              <a:t>Social media can be an extension of children’s offline and face-to-face interactions.</a:t>
            </a:r>
          </a:p>
          <a:p>
            <a:pPr lvl="0" fontAlgn="base"/>
            <a:r>
              <a:rPr lang="en-GB" sz="1200" u="none" strike="noStrike" kern="1200" dirty="0" smtClean="0">
                <a:solidFill>
                  <a:schemeClr val="tx1"/>
                </a:solidFill>
                <a:effectLst/>
                <a:latin typeface="+mn-lt"/>
                <a:ea typeface="+mn-ea"/>
                <a:cs typeface="+mn-cs"/>
              </a:rPr>
              <a:t>Children can use social media to share educational content.</a:t>
            </a:r>
          </a:p>
          <a:p>
            <a:r>
              <a:rPr lang="en-GB" sz="1200" kern="1200" dirty="0" smtClean="0">
                <a:solidFill>
                  <a:schemeClr val="tx1"/>
                </a:solidFill>
                <a:effectLst/>
                <a:latin typeface="+mn-lt"/>
                <a:ea typeface="+mn-ea"/>
                <a:cs typeface="+mn-cs"/>
              </a:rPr>
              <a:t> </a:t>
            </a:r>
          </a:p>
          <a:p>
            <a:pPr lvl="0" fontAlgn="base"/>
            <a:r>
              <a:rPr lang="en-GB" sz="1200" u="none" strike="noStrike" kern="1200" dirty="0" smtClean="0">
                <a:solidFill>
                  <a:schemeClr val="tx1"/>
                </a:solidFill>
                <a:effectLst/>
                <a:latin typeface="+mn-lt"/>
                <a:ea typeface="+mn-ea"/>
                <a:cs typeface="+mn-cs"/>
              </a:rPr>
              <a:t>Exploring and experimenting on social media sites can help children build their knowledge and skills to use technology safely and responsibly.</a:t>
            </a:r>
          </a:p>
          <a:p>
            <a:pPr lvl="0" fontAlgn="base"/>
            <a:r>
              <a:rPr lang="en-GB" sz="1200" u="none" strike="noStrike" kern="1200" dirty="0" smtClean="0">
                <a:solidFill>
                  <a:schemeClr val="tx1"/>
                </a:solidFill>
                <a:effectLst/>
                <a:latin typeface="+mn-lt"/>
                <a:ea typeface="+mn-ea"/>
                <a:cs typeface="+mn-cs"/>
              </a:rPr>
              <a:t>Collaborative learning is one use of social media sites within the school setting.</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5</a:t>
            </a:fld>
            <a:endParaRPr lang="en-US"/>
          </a:p>
        </p:txBody>
      </p:sp>
    </p:spTree>
    <p:extLst>
      <p:ext uri="{BB962C8B-B14F-4D97-AF65-F5344CB8AC3E}">
        <p14:creationId xmlns:p14="http://schemas.microsoft.com/office/powerpoint/2010/main" val="600590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Children may be exposed to inappropriate or upsetting content, such as mean, aggressive, violent or sexual comments or images.</a:t>
            </a:r>
          </a:p>
          <a:p>
            <a:pPr lvl="0" fontAlgn="base"/>
            <a:r>
              <a:rPr lang="en-GB" sz="1200" u="none" strike="noStrike" kern="1200" dirty="0" smtClean="0">
                <a:solidFill>
                  <a:schemeClr val="tx1"/>
                </a:solidFill>
                <a:effectLst/>
                <a:latin typeface="+mn-lt"/>
                <a:ea typeface="+mn-ea"/>
                <a:cs typeface="+mn-cs"/>
              </a:rPr>
              <a:t>Children may upload inappropriate content such as;</a:t>
            </a:r>
            <a:r>
              <a:rPr lang="en-GB" sz="1200" u="none" strike="noStrike" kern="1200" baseline="0" dirty="0" smtClean="0">
                <a:solidFill>
                  <a:schemeClr val="tx1"/>
                </a:solidFill>
                <a:effectLst/>
                <a:latin typeface="+mn-lt"/>
                <a:ea typeface="+mn-ea"/>
                <a:cs typeface="+mn-cs"/>
              </a:rPr>
              <a:t> </a:t>
            </a:r>
            <a:r>
              <a:rPr lang="en-GB" sz="1200" u="none" strike="noStrike" kern="1200" dirty="0" smtClean="0">
                <a:solidFill>
                  <a:schemeClr val="tx1"/>
                </a:solidFill>
                <a:effectLst/>
                <a:latin typeface="+mn-lt"/>
                <a:ea typeface="+mn-ea"/>
                <a:cs typeface="+mn-cs"/>
              </a:rPr>
              <a:t>embarrassing or tasteless</a:t>
            </a:r>
            <a:r>
              <a:rPr lang="en-GB" sz="1200" u="none" strike="noStrike" kern="1200" baseline="0" dirty="0" smtClean="0">
                <a:solidFill>
                  <a:schemeClr val="tx1"/>
                </a:solidFill>
                <a:effectLst/>
                <a:latin typeface="+mn-lt"/>
                <a:ea typeface="+mn-ea"/>
                <a:cs typeface="+mn-cs"/>
              </a:rPr>
              <a:t> </a:t>
            </a:r>
            <a:r>
              <a:rPr lang="en-GB" sz="1200" u="none" strike="noStrike" kern="1200" dirty="0" smtClean="0">
                <a:solidFill>
                  <a:schemeClr val="tx1"/>
                </a:solidFill>
                <a:effectLst/>
                <a:latin typeface="+mn-lt"/>
                <a:ea typeface="+mn-ea"/>
                <a:cs typeface="+mn-cs"/>
              </a:rPr>
              <a:t>photos or videos of themselves or others.</a:t>
            </a:r>
          </a:p>
          <a:p>
            <a:pPr lvl="0" fontAlgn="base"/>
            <a:r>
              <a:rPr lang="en-GB" sz="1200" u="none" strike="noStrike" kern="1200" dirty="0" smtClean="0">
                <a:solidFill>
                  <a:schemeClr val="tx1"/>
                </a:solidFill>
                <a:effectLst/>
                <a:latin typeface="+mn-lt"/>
                <a:ea typeface="+mn-ea"/>
                <a:cs typeface="+mn-cs"/>
              </a:rPr>
              <a:t>Children may share personal information with strangers – for example, phone numbers, date of birth or location.</a:t>
            </a:r>
          </a:p>
          <a:p>
            <a:pPr lvl="0" fontAlgn="base"/>
            <a:r>
              <a:rPr lang="en-GB" sz="1200" u="none" strike="noStrike" kern="1200" dirty="0" smtClean="0">
                <a:solidFill>
                  <a:schemeClr val="tx1"/>
                </a:solidFill>
                <a:effectLst/>
                <a:latin typeface="+mn-lt"/>
                <a:ea typeface="+mn-ea"/>
                <a:cs typeface="+mn-cs"/>
              </a:rPr>
              <a:t>Children may be bullied online.</a:t>
            </a:r>
          </a:p>
          <a:p>
            <a:pPr lvl="0" fontAlgn="base"/>
            <a:r>
              <a:rPr lang="en-GB" sz="1200" u="none" strike="noStrike" kern="1200" dirty="0" smtClean="0">
                <a:solidFill>
                  <a:schemeClr val="tx1"/>
                </a:solidFill>
                <a:effectLst/>
                <a:latin typeface="+mn-lt"/>
                <a:ea typeface="+mn-ea"/>
                <a:cs typeface="+mn-cs"/>
              </a:rPr>
              <a:t>Children may be targeted for advertising and marketing, some of which may not be age-appropriate such as the advertising of gambling websites, or be vulnerable to data breaches, i.e. having their data sold on to other organisations.</a:t>
            </a:r>
          </a:p>
          <a:p>
            <a:r>
              <a:rPr lang="en-GB" sz="1200" kern="1200" dirty="0" smtClean="0">
                <a:solidFill>
                  <a:schemeClr val="tx1"/>
                </a:solidFill>
                <a:effectLst/>
                <a:latin typeface="+mn-lt"/>
                <a:ea typeface="+mn-ea"/>
                <a:cs typeface="+mn-cs"/>
              </a:rPr>
              <a:t> </a:t>
            </a:r>
          </a:p>
          <a:p>
            <a:pPr lvl="0" fontAlgn="base"/>
            <a:r>
              <a:rPr lang="en-GB" sz="1200" u="none" strike="noStrike" kern="1200" dirty="0" smtClean="0">
                <a:solidFill>
                  <a:schemeClr val="tx1"/>
                </a:solidFill>
                <a:effectLst/>
                <a:latin typeface="+mn-lt"/>
                <a:ea typeface="+mn-ea"/>
                <a:cs typeface="+mn-cs"/>
              </a:rPr>
              <a:t>As with any use of internet and technology, there are risks associated with that use. Parents and carers need to understand how to use the internet responsibly and then show their child/children how to navigate online.</a:t>
            </a:r>
          </a:p>
          <a:p>
            <a:pPr lvl="0" fontAlgn="base"/>
            <a:r>
              <a:rPr lang="en-GB" sz="1200" u="none" strike="noStrike" kern="1200" dirty="0" smtClean="0">
                <a:solidFill>
                  <a:schemeClr val="tx1"/>
                </a:solidFill>
                <a:effectLst/>
                <a:latin typeface="+mn-lt"/>
                <a:ea typeface="+mn-ea"/>
                <a:cs typeface="+mn-cs"/>
              </a:rPr>
              <a:t>It is understandable that many parents and carers may feel that this is beyond them, but there are many resources available and the later slides will provide support.</a:t>
            </a:r>
          </a:p>
          <a:p>
            <a:pPr lvl="0" fontAlgn="base"/>
            <a:r>
              <a:rPr lang="en-GB" sz="1200" u="none" strike="noStrike" kern="1200" dirty="0" smtClean="0">
                <a:solidFill>
                  <a:schemeClr val="tx1"/>
                </a:solidFill>
                <a:effectLst/>
                <a:latin typeface="+mn-lt"/>
                <a:ea typeface="+mn-ea"/>
                <a:cs typeface="+mn-cs"/>
              </a:rPr>
              <a:t>According to a 2017 Gambling Commission survey of 11-16 year olds, 70% of young people have seen gambling adverts on social media and 10% follow gambling companies on social media. </a:t>
            </a:r>
            <a:endParaRPr lang="en-GB" sz="120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11E06BD-A826-6240-903D-A121E29615CC}" type="slidenum">
              <a:rPr lang="en-US" smtClean="0"/>
              <a:t>6</a:t>
            </a:fld>
            <a:endParaRPr lang="en-US"/>
          </a:p>
        </p:txBody>
      </p:sp>
    </p:spTree>
    <p:extLst>
      <p:ext uri="{BB962C8B-B14F-4D97-AF65-F5344CB8AC3E}">
        <p14:creationId xmlns:p14="http://schemas.microsoft.com/office/powerpoint/2010/main" val="9182268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Have a conversation with your child/children and work out how they want to behave and be treated by other people online.</a:t>
            </a:r>
          </a:p>
          <a:p>
            <a:pPr lvl="0" fontAlgn="base"/>
            <a:r>
              <a:rPr lang="en-GB" sz="1200" u="none" strike="noStrike" kern="1200" dirty="0" smtClean="0">
                <a:solidFill>
                  <a:schemeClr val="tx1"/>
                </a:solidFill>
                <a:effectLst/>
                <a:latin typeface="+mn-lt"/>
                <a:ea typeface="+mn-ea"/>
                <a:cs typeface="+mn-cs"/>
              </a:rPr>
              <a:t>Discuss the risks involved in using social media – for example, risks like being tagged in an embarrassing photo taken at a party.</a:t>
            </a:r>
          </a:p>
          <a:p>
            <a:pPr lvl="0" fontAlgn="base"/>
            <a:r>
              <a:rPr lang="en-GB" sz="1200" u="none" strike="noStrike" kern="1200" dirty="0" smtClean="0">
                <a:solidFill>
                  <a:schemeClr val="tx1"/>
                </a:solidFill>
                <a:effectLst/>
                <a:latin typeface="+mn-lt"/>
                <a:ea typeface="+mn-ea"/>
                <a:cs typeface="+mn-cs"/>
              </a:rPr>
              <a:t>Explain the dangers involved in sharing content and personal information. This includes not only content that your child/children share(s), but also images of your child/children that other people share, or posts and images where your child/children are tagged.</a:t>
            </a:r>
          </a:p>
          <a:p>
            <a:pPr lvl="0" fontAlgn="base"/>
            <a:r>
              <a:rPr lang="en-GB" sz="1200" u="none" strike="noStrike" kern="1200" dirty="0" smtClean="0">
                <a:solidFill>
                  <a:schemeClr val="tx1"/>
                </a:solidFill>
                <a:effectLst/>
                <a:latin typeface="+mn-lt"/>
                <a:ea typeface="+mn-ea"/>
                <a:cs typeface="+mn-cs"/>
              </a:rPr>
              <a:t>Teach your child/children how to respond if people ask for personal details, are mean or abusive online, post embarrassing photos of them, or share their personal information. </a:t>
            </a:r>
          </a:p>
          <a:p>
            <a:pPr lvl="0" fontAlgn="base"/>
            <a:r>
              <a:rPr lang="en-GB" sz="1200" u="none" strike="noStrike" kern="1200" dirty="0" smtClean="0">
                <a:solidFill>
                  <a:schemeClr val="tx1"/>
                </a:solidFill>
                <a:effectLst/>
                <a:latin typeface="+mn-lt"/>
                <a:ea typeface="+mn-ea"/>
                <a:cs typeface="+mn-cs"/>
              </a:rPr>
              <a:t>Discuss the various ways social media may expose your child to inappropriate advertising. </a:t>
            </a:r>
            <a:r>
              <a:rPr lang="en-GB" sz="1200" kern="1200" dirty="0" smtClean="0">
                <a:solidFill>
                  <a:schemeClr val="tx1"/>
                </a:solidFill>
                <a:effectLst/>
                <a:latin typeface="+mn-lt"/>
                <a:ea typeface="+mn-ea"/>
                <a:cs typeface="+mn-cs"/>
              </a:rPr>
              <a:t> </a:t>
            </a:r>
          </a:p>
          <a:p>
            <a:pPr lvl="0" fontAlgn="base"/>
            <a:r>
              <a:rPr lang="en-GB" sz="1200" u="none" strike="noStrike" kern="1200" dirty="0" smtClean="0">
                <a:solidFill>
                  <a:schemeClr val="tx1"/>
                </a:solidFill>
                <a:effectLst/>
                <a:latin typeface="+mn-lt"/>
                <a:ea typeface="+mn-ea"/>
                <a:cs typeface="+mn-cs"/>
              </a:rPr>
              <a:t>Talking about social media use is one of the best ways to protect your child/children and teach them to use technology responsibly.</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7</a:t>
            </a:fld>
            <a:endParaRPr lang="en-US"/>
          </a:p>
        </p:txBody>
      </p:sp>
    </p:spTree>
    <p:extLst>
      <p:ext uri="{BB962C8B-B14F-4D97-AF65-F5344CB8AC3E}">
        <p14:creationId xmlns:p14="http://schemas.microsoft.com/office/powerpoint/2010/main" val="9577785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According to Ofcom (2015), 67 per cent of five to seven year olds, 91 per cent of eight to 11 year olds and 98 per cent of 12 to 15 year olds use online services, and there are “walled garden” services – Moshi monsters</a:t>
            </a:r>
            <a:r>
              <a:rPr lang="en-GB" sz="1200" u="sng" strike="noStrike" kern="1200" dirty="0" smtClean="0">
                <a:solidFill>
                  <a:schemeClr val="tx1"/>
                </a:solidFill>
                <a:effectLst/>
                <a:latin typeface="+mn-lt"/>
                <a:ea typeface="+mn-ea"/>
                <a:cs typeface="+mn-cs"/>
              </a:rPr>
              <a:t> - http://www.moshimonsters.com/home/, Disney</a:t>
            </a:r>
            <a:r>
              <a:rPr lang="en-GB" sz="1200" u="sng" strike="noStrike" kern="1200" baseline="0" dirty="0" smtClean="0">
                <a:solidFill>
                  <a:schemeClr val="tx1"/>
                </a:solidFill>
                <a:effectLst/>
                <a:latin typeface="+mn-lt"/>
                <a:ea typeface="+mn-ea"/>
                <a:cs typeface="+mn-cs"/>
              </a:rPr>
              <a:t> Club Penguin</a:t>
            </a:r>
            <a:r>
              <a:rPr lang="en-GB" sz="1200" u="sng" strike="noStrike" kern="1200" dirty="0" smtClean="0">
                <a:solidFill>
                  <a:schemeClr val="tx1"/>
                </a:solidFill>
                <a:effectLst/>
                <a:latin typeface="+mn-lt"/>
                <a:ea typeface="+mn-ea"/>
                <a:cs typeface="+mn-cs"/>
              </a:rPr>
              <a:t> - https://www.clubpenguinisland.com/, </a:t>
            </a:r>
            <a:r>
              <a:rPr lang="en-GB" sz="1200" u="sng" strike="noStrike" kern="1200" dirty="0" err="1" smtClean="0">
                <a:solidFill>
                  <a:schemeClr val="tx1"/>
                </a:solidFill>
                <a:effectLst/>
                <a:latin typeface="+mn-lt"/>
                <a:ea typeface="+mn-ea"/>
                <a:cs typeface="+mn-cs"/>
              </a:rPr>
              <a:t>CBeebies</a:t>
            </a:r>
            <a:r>
              <a:rPr lang="en-GB" sz="1200" u="sng" strike="noStrike" kern="1200" dirty="0" smtClean="0">
                <a:solidFill>
                  <a:schemeClr val="tx1"/>
                </a:solidFill>
                <a:effectLst/>
                <a:latin typeface="+mn-lt"/>
                <a:ea typeface="+mn-ea"/>
                <a:cs typeface="+mn-cs"/>
              </a:rPr>
              <a:t> - https://www.bbc.co.uk/cbeebies. </a:t>
            </a:r>
            <a:r>
              <a:rPr lang="en-GB" sz="1200" u="none" strike="noStrike" kern="1200" dirty="0" smtClean="0">
                <a:solidFill>
                  <a:schemeClr val="tx1"/>
                </a:solidFill>
                <a:effectLst/>
                <a:latin typeface="+mn-lt"/>
                <a:ea typeface="+mn-ea"/>
                <a:cs typeface="+mn-cs"/>
              </a:rPr>
              <a:t>(A walled garden shields users from certain kinds of  information)</a:t>
            </a:r>
          </a:p>
          <a:p>
            <a:pPr lvl="0" fontAlgn="base"/>
            <a:r>
              <a:rPr lang="en-GB" sz="1200" u="none" strike="noStrike" kern="1200" dirty="0" smtClean="0">
                <a:solidFill>
                  <a:schemeClr val="tx1"/>
                </a:solidFill>
                <a:effectLst/>
                <a:latin typeface="+mn-lt"/>
                <a:ea typeface="+mn-ea"/>
                <a:cs typeface="+mn-cs"/>
              </a:rPr>
              <a:t>The age restriction on many social media platforms is meant to deter younger children from creating social media accounts, but we know that may not work.</a:t>
            </a:r>
          </a:p>
          <a:p>
            <a:pPr lvl="0" fontAlgn="base"/>
            <a:r>
              <a:rPr lang="en-GB" sz="1200" u="none" strike="noStrike" kern="1200" dirty="0" smtClean="0">
                <a:solidFill>
                  <a:schemeClr val="tx1"/>
                </a:solidFill>
                <a:effectLst/>
                <a:latin typeface="+mn-lt"/>
                <a:ea typeface="+mn-ea"/>
                <a:cs typeface="+mn-cs"/>
              </a:rPr>
              <a:t>Parental controls on phones and computers may allow parents and carers to provide some guidance for younger children.</a:t>
            </a:r>
          </a:p>
          <a:p>
            <a:pPr lvl="0" fontAlgn="base"/>
            <a:endParaRPr lang="en-GB" sz="1200" u="none" strike="noStrike" kern="1200" dirty="0" smtClean="0">
              <a:solidFill>
                <a:schemeClr val="tx1"/>
              </a:solidFill>
              <a:effectLst/>
              <a:latin typeface="+mn-lt"/>
              <a:ea typeface="+mn-ea"/>
              <a:cs typeface="+mn-cs"/>
            </a:endParaRPr>
          </a:p>
          <a:p>
            <a:pPr lvl="0" fontAlgn="base"/>
            <a:r>
              <a:rPr lang="en-GB" sz="1200" u="none" strike="noStrike" kern="1200" dirty="0" smtClean="0">
                <a:solidFill>
                  <a:schemeClr val="tx1"/>
                </a:solidFill>
                <a:effectLst/>
                <a:latin typeface="+mn-lt"/>
                <a:ea typeface="+mn-ea"/>
                <a:cs typeface="+mn-cs"/>
              </a:rPr>
              <a:t>It may be difficult to block social media access for younger children and if you do ban it altogether, they might be more tempted to check it out.  </a:t>
            </a:r>
          </a:p>
          <a:p>
            <a:pPr lvl="0" fontAlgn="base"/>
            <a:r>
              <a:rPr lang="en-GB" sz="1200" u="none" strike="noStrike" kern="1200" dirty="0" smtClean="0">
                <a:solidFill>
                  <a:schemeClr val="tx1"/>
                </a:solidFill>
                <a:effectLst/>
                <a:latin typeface="+mn-lt"/>
                <a:ea typeface="+mn-ea"/>
                <a:cs typeface="+mn-cs"/>
              </a:rPr>
              <a:t>Your child’s/children’s access to the internet may be difficult to control as their classmates or even a Wi-Fi-enabled café can provide access.</a:t>
            </a:r>
          </a:p>
        </p:txBody>
      </p:sp>
      <p:sp>
        <p:nvSpPr>
          <p:cNvPr id="4" name="Slide Number Placeholder 3"/>
          <p:cNvSpPr>
            <a:spLocks noGrp="1"/>
          </p:cNvSpPr>
          <p:nvPr>
            <p:ph type="sldNum" sz="quarter" idx="10"/>
          </p:nvPr>
        </p:nvSpPr>
        <p:spPr/>
        <p:txBody>
          <a:bodyPr/>
          <a:lstStyle/>
          <a:p>
            <a:fld id="{F11E06BD-A826-6240-903D-A121E29615CC}" type="slidenum">
              <a:rPr lang="en-US" smtClean="0"/>
              <a:t>8</a:t>
            </a:fld>
            <a:endParaRPr lang="en-US"/>
          </a:p>
        </p:txBody>
      </p:sp>
    </p:spTree>
    <p:extLst>
      <p:ext uri="{BB962C8B-B14F-4D97-AF65-F5344CB8AC3E}">
        <p14:creationId xmlns:p14="http://schemas.microsoft.com/office/powerpoint/2010/main" val="1693848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If you see content that is harassing, pornographic or violent, you can report to the social media site directly.</a:t>
            </a:r>
          </a:p>
          <a:p>
            <a:pPr lvl="0" fontAlgn="base"/>
            <a:r>
              <a:rPr lang="en-GB" sz="1200" u="none" strike="noStrike" kern="1200" dirty="0" smtClean="0">
                <a:solidFill>
                  <a:schemeClr val="tx1"/>
                </a:solidFill>
                <a:effectLst/>
                <a:latin typeface="+mn-lt"/>
                <a:ea typeface="+mn-ea"/>
                <a:cs typeface="+mn-cs"/>
              </a:rPr>
              <a:t>If you are suspicious about someone's behaviour towards a child, report it to </a:t>
            </a:r>
            <a:r>
              <a:rPr lang="en-GB" sz="1200" b="1" u="none" strike="noStrike" kern="1200" dirty="0" smtClean="0">
                <a:solidFill>
                  <a:schemeClr val="tx1"/>
                </a:solidFill>
                <a:effectLst/>
                <a:latin typeface="+mn-lt"/>
                <a:ea typeface="+mn-ea"/>
                <a:cs typeface="+mn-cs"/>
              </a:rPr>
              <a:t>CEOP. </a:t>
            </a:r>
            <a:r>
              <a:rPr lang="en-GB" sz="1200" u="none" strike="noStrike" kern="1200" dirty="0" smtClean="0">
                <a:solidFill>
                  <a:schemeClr val="tx1"/>
                </a:solidFill>
                <a:effectLst/>
                <a:latin typeface="+mn-lt"/>
                <a:ea typeface="+mn-ea"/>
                <a:cs typeface="+mn-cs"/>
              </a:rPr>
              <a:t>(CEOP is the Child Exploitation and Online Protection command and you can go to https://www.ceop.police.uk/safety-centre/ for more information.</a:t>
            </a:r>
          </a:p>
          <a:p>
            <a:pPr lvl="0" fontAlgn="base"/>
            <a:r>
              <a:rPr lang="en-GB" sz="1200" u="none" strike="noStrike" kern="1200" dirty="0" smtClean="0">
                <a:solidFill>
                  <a:schemeClr val="tx1"/>
                </a:solidFill>
                <a:effectLst/>
                <a:latin typeface="+mn-lt"/>
                <a:ea typeface="+mn-ea"/>
                <a:cs typeface="+mn-cs"/>
              </a:rPr>
              <a:t>If you see any criminal content you should report it to the </a:t>
            </a:r>
            <a:r>
              <a:rPr lang="en-GB" sz="1200" b="1" u="none" strike="noStrike" kern="1200" dirty="0" smtClean="0">
                <a:solidFill>
                  <a:schemeClr val="tx1"/>
                </a:solidFill>
                <a:effectLst/>
                <a:latin typeface="+mn-lt"/>
                <a:ea typeface="+mn-ea"/>
                <a:cs typeface="+mn-cs"/>
              </a:rPr>
              <a:t>Internet Watch Foundation. (</a:t>
            </a:r>
            <a:r>
              <a:rPr lang="en-GB" sz="1200" u="none" strike="noStrike" kern="1200" dirty="0" smtClean="0">
                <a:solidFill>
                  <a:schemeClr val="tx1"/>
                </a:solidFill>
                <a:effectLst/>
                <a:latin typeface="+mn-lt"/>
                <a:ea typeface="+mn-ea"/>
                <a:cs typeface="+mn-cs"/>
              </a:rPr>
              <a:t>The IWF is an independent not for profit organization that works to make the internet safer by removing images of child sexual abuse.  You can go to https://www.iwf.org.uk/ for more information.)</a:t>
            </a:r>
          </a:p>
          <a:p>
            <a:pPr lvl="0" fontAlgn="base"/>
            <a:endParaRPr lang="en-GB" sz="1200" u="none" strike="noStrike" kern="1200" dirty="0" smtClean="0">
              <a:solidFill>
                <a:schemeClr val="tx1"/>
              </a:solidFill>
              <a:effectLst/>
              <a:latin typeface="+mn-lt"/>
              <a:ea typeface="+mn-ea"/>
              <a:cs typeface="+mn-cs"/>
            </a:endParaRPr>
          </a:p>
          <a:p>
            <a:pPr lvl="0" fontAlgn="base"/>
            <a:r>
              <a:rPr lang="en-GB" sz="1200" u="none" strike="noStrike" kern="1200" dirty="0" smtClean="0">
                <a:solidFill>
                  <a:schemeClr val="tx1"/>
                </a:solidFill>
                <a:effectLst/>
                <a:latin typeface="+mn-lt"/>
                <a:ea typeface="+mn-ea"/>
                <a:cs typeface="+mn-cs"/>
              </a:rPr>
              <a:t>Most social media platforms have guidelines about the content they allow on the site. If content breaks the rules, users are encouraged to report it so that the platform can maintain the community.</a:t>
            </a:r>
          </a:p>
          <a:p>
            <a:pPr lvl="0" fontAlgn="base"/>
            <a:r>
              <a:rPr lang="en-GB" sz="1200" u="none" strike="noStrike" kern="1200" dirty="0" smtClean="0">
                <a:solidFill>
                  <a:schemeClr val="tx1"/>
                </a:solidFill>
                <a:effectLst/>
                <a:latin typeface="+mn-lt"/>
                <a:ea typeface="+mn-ea"/>
                <a:cs typeface="+mn-cs"/>
              </a:rPr>
              <a:t>You can follow the links in this Childnet International</a:t>
            </a:r>
            <a:r>
              <a:rPr lang="en-GB" sz="1200" u="none" strike="noStrike" kern="1200" baseline="0" dirty="0" smtClean="0">
                <a:solidFill>
                  <a:schemeClr val="tx1"/>
                </a:solidFill>
                <a:effectLst/>
                <a:latin typeface="+mn-lt"/>
                <a:ea typeface="+mn-ea"/>
                <a:cs typeface="+mn-cs"/>
              </a:rPr>
              <a:t> page</a:t>
            </a:r>
            <a:r>
              <a:rPr lang="en-GB" sz="1200" u="none" strike="noStrike" kern="1200" dirty="0" smtClean="0">
                <a:solidFill>
                  <a:schemeClr val="tx1"/>
                </a:solidFill>
                <a:effectLst/>
                <a:latin typeface="+mn-lt"/>
                <a:ea typeface="+mn-ea"/>
                <a:cs typeface="+mn-cs"/>
              </a:rPr>
              <a:t> - https://www.childnet.com/resources/how-to-make-a-report/ to discover how to report on several platforms.</a:t>
            </a:r>
          </a:p>
        </p:txBody>
      </p:sp>
      <p:sp>
        <p:nvSpPr>
          <p:cNvPr id="4" name="Slide Number Placeholder 3"/>
          <p:cNvSpPr>
            <a:spLocks noGrp="1"/>
          </p:cNvSpPr>
          <p:nvPr>
            <p:ph type="sldNum" sz="quarter" idx="10"/>
          </p:nvPr>
        </p:nvSpPr>
        <p:spPr/>
        <p:txBody>
          <a:bodyPr/>
          <a:lstStyle/>
          <a:p>
            <a:fld id="{F11E06BD-A826-6240-903D-A121E29615CC}" type="slidenum">
              <a:rPr lang="en-US" smtClean="0"/>
              <a:t>9</a:t>
            </a:fld>
            <a:endParaRPr lang="en-US"/>
          </a:p>
        </p:txBody>
      </p:sp>
    </p:spTree>
    <p:extLst>
      <p:ext uri="{BB962C8B-B14F-4D97-AF65-F5344CB8AC3E}">
        <p14:creationId xmlns:p14="http://schemas.microsoft.com/office/powerpoint/2010/main" val="2112703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Online gaming refers to video games played online, as opposed to gaming in the form of gambling.</a:t>
            </a:r>
          </a:p>
          <a:p>
            <a:pPr lvl="0" fontAlgn="base"/>
            <a:r>
              <a:rPr lang="en-GB" sz="1200" u="none" strike="noStrike" kern="1200" dirty="0" smtClean="0">
                <a:solidFill>
                  <a:schemeClr val="tx1"/>
                </a:solidFill>
                <a:effectLst/>
                <a:latin typeface="+mn-lt"/>
                <a:ea typeface="+mn-ea"/>
                <a:cs typeface="+mn-cs"/>
              </a:rPr>
              <a:t>These video games are played on a variety of devices and offer competitive or collaborative worlds to visit with many other players.</a:t>
            </a:r>
          </a:p>
          <a:p>
            <a:pPr lvl="0" fontAlgn="base"/>
            <a:r>
              <a:rPr lang="en-GB" sz="1200" u="none" strike="noStrike" kern="1200" dirty="0" smtClean="0">
                <a:solidFill>
                  <a:schemeClr val="tx1"/>
                </a:solidFill>
                <a:effectLst/>
                <a:latin typeface="+mn-lt"/>
                <a:ea typeface="+mn-ea"/>
                <a:cs typeface="+mn-cs"/>
              </a:rPr>
              <a:t>Children will play these video games with players they don’t know, and can often interact with them through voice, text and sharing pictures.</a:t>
            </a:r>
          </a:p>
          <a:p>
            <a:r>
              <a:rPr lang="en-GB" sz="1200" kern="1200" dirty="0" smtClean="0">
                <a:solidFill>
                  <a:schemeClr val="tx1"/>
                </a:solidFill>
                <a:effectLst/>
                <a:latin typeface="+mn-lt"/>
                <a:ea typeface="+mn-ea"/>
                <a:cs typeface="+mn-cs"/>
              </a:rPr>
              <a:t> </a:t>
            </a:r>
          </a:p>
          <a:p>
            <a:pPr lvl="0" fontAlgn="base"/>
            <a:r>
              <a:rPr lang="en-GB" sz="1200" u="none" strike="noStrike" kern="1200" dirty="0" smtClean="0">
                <a:solidFill>
                  <a:schemeClr val="tx1"/>
                </a:solidFill>
                <a:effectLst/>
                <a:latin typeface="+mn-lt"/>
                <a:ea typeface="+mn-ea"/>
                <a:cs typeface="+mn-cs"/>
              </a:rPr>
              <a:t>The rise in popularity of these video games can put pressure on children (even those who don’t particularly want to play) to take part.</a:t>
            </a:r>
          </a:p>
          <a:p>
            <a:pPr lvl="0" fontAlgn="base"/>
            <a:r>
              <a:rPr lang="en-GB" sz="1200" u="none" strike="noStrike" kern="1200" dirty="0" smtClean="0">
                <a:solidFill>
                  <a:schemeClr val="tx1"/>
                </a:solidFill>
                <a:effectLst/>
                <a:latin typeface="+mn-lt"/>
                <a:ea typeface="+mn-ea"/>
                <a:cs typeface="+mn-cs"/>
              </a:rPr>
              <a:t>Children will often use these video games to chat socially and exchange news about school, friends and homework.</a:t>
            </a:r>
          </a:p>
          <a:p>
            <a:pPr lvl="0" fontAlgn="base"/>
            <a:r>
              <a:rPr lang="en-GB" sz="1200" u="none" strike="noStrike" kern="1200" dirty="0" smtClean="0">
                <a:solidFill>
                  <a:schemeClr val="tx1"/>
                </a:solidFill>
                <a:effectLst/>
                <a:latin typeface="+mn-lt"/>
                <a:ea typeface="+mn-ea"/>
                <a:cs typeface="+mn-cs"/>
              </a:rPr>
              <a:t>There has recently been a blurring of the lines between online video gaming and gambling, as users are able to pay money to earn chances to win online prizes or tokens. Although these don’t have monetary value and so aren’t considered gambling, there are some third party sites (often closed down by </a:t>
            </a:r>
            <a:r>
              <a:rPr lang="en-GB" sz="1200" b="0" u="none" strike="noStrike" kern="1200" dirty="0" smtClean="0">
                <a:solidFill>
                  <a:schemeClr val="tx1"/>
                </a:solidFill>
                <a:effectLst/>
                <a:latin typeface="+mn-lt"/>
                <a:ea typeface="+mn-ea"/>
                <a:cs typeface="+mn-cs"/>
              </a:rPr>
              <a:t>the</a:t>
            </a:r>
            <a:r>
              <a:rPr lang="en-GB" sz="1200" b="1" u="none" strike="noStrike" kern="1200" dirty="0" smtClean="0">
                <a:solidFill>
                  <a:schemeClr val="tx1"/>
                </a:solidFill>
                <a:effectLst/>
                <a:latin typeface="+mn-lt"/>
                <a:ea typeface="+mn-ea"/>
                <a:cs typeface="+mn-cs"/>
              </a:rPr>
              <a:t> </a:t>
            </a:r>
            <a:r>
              <a:rPr lang="en-GB" sz="1200" u="none" strike="noStrike" kern="1200" dirty="0" smtClean="0">
                <a:solidFill>
                  <a:schemeClr val="tx1"/>
                </a:solidFill>
                <a:effectLst/>
                <a:latin typeface="+mn-lt"/>
                <a:ea typeface="+mn-ea"/>
                <a:cs typeface="+mn-cs"/>
              </a:rPr>
              <a:t>Gambling Commission) which enable them to be sold online. </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10</a:t>
            </a:fld>
            <a:endParaRPr lang="en-US"/>
          </a:p>
        </p:txBody>
      </p:sp>
    </p:spTree>
    <p:extLst>
      <p:ext uri="{BB962C8B-B14F-4D97-AF65-F5344CB8AC3E}">
        <p14:creationId xmlns:p14="http://schemas.microsoft.com/office/powerpoint/2010/main" val="1361817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There are a range of devices that can be used to play video games online.</a:t>
            </a:r>
          </a:p>
          <a:p>
            <a:pPr lvl="0" fontAlgn="base"/>
            <a:r>
              <a:rPr lang="en-GB" sz="1200" u="none" strike="noStrike" kern="1200" dirty="0" smtClean="0">
                <a:solidFill>
                  <a:schemeClr val="tx1"/>
                </a:solidFill>
                <a:effectLst/>
                <a:latin typeface="+mn-lt"/>
                <a:ea typeface="+mn-ea"/>
                <a:cs typeface="+mn-cs"/>
              </a:rPr>
              <a:t>Consoles, like the Xbox, PlayStation and Nintendo Switch are usually played on a big screen.</a:t>
            </a:r>
          </a:p>
          <a:p>
            <a:pPr lvl="0" fontAlgn="base"/>
            <a:r>
              <a:rPr lang="en-GB" sz="1200" u="none" strike="noStrike" kern="1200" dirty="0" smtClean="0">
                <a:solidFill>
                  <a:schemeClr val="tx1"/>
                </a:solidFill>
                <a:effectLst/>
                <a:latin typeface="+mn-lt"/>
                <a:ea typeface="+mn-ea"/>
                <a:cs typeface="+mn-cs"/>
              </a:rPr>
              <a:t>Tablets and smartphones are played on the go but often offer the same video games.</a:t>
            </a:r>
          </a:p>
          <a:p>
            <a:pPr lvl="0" fontAlgn="base"/>
            <a:r>
              <a:rPr lang="en-GB" sz="1200" u="none" strike="noStrike" kern="1200" dirty="0" smtClean="0">
                <a:solidFill>
                  <a:schemeClr val="tx1"/>
                </a:solidFill>
                <a:effectLst/>
                <a:latin typeface="+mn-lt"/>
                <a:ea typeface="+mn-ea"/>
                <a:cs typeface="+mn-cs"/>
              </a:rPr>
              <a:t>Handheld devices like the 3DS and PlayStation Vita are less popular these days but are still used to play online video games.</a:t>
            </a:r>
          </a:p>
          <a:p>
            <a:pPr lvl="0" fontAlgn="base"/>
            <a:r>
              <a:rPr lang="en-GB" sz="1200" u="none" strike="noStrike" kern="1200" dirty="0" smtClean="0">
                <a:solidFill>
                  <a:schemeClr val="tx1"/>
                </a:solidFill>
                <a:effectLst/>
                <a:latin typeface="+mn-lt"/>
                <a:ea typeface="+mn-ea"/>
                <a:cs typeface="+mn-cs"/>
              </a:rPr>
              <a:t>These devices all require an internet connection to play video games, which can be via phone data, wireless or wired internet.</a:t>
            </a:r>
          </a:p>
          <a:p>
            <a:r>
              <a:rPr lang="en-GB" sz="1200" kern="1200" dirty="0" smtClean="0">
                <a:solidFill>
                  <a:schemeClr val="tx1"/>
                </a:solidFill>
                <a:effectLst/>
                <a:latin typeface="+mn-lt"/>
                <a:ea typeface="+mn-ea"/>
                <a:cs typeface="+mn-cs"/>
              </a:rPr>
              <a:t> </a:t>
            </a:r>
          </a:p>
          <a:p>
            <a:pPr lvl="0" fontAlgn="base"/>
            <a:r>
              <a:rPr lang="en-GB" sz="1200" u="none" strike="noStrike" kern="1200" noProof="0" dirty="0" smtClean="0">
                <a:solidFill>
                  <a:schemeClr val="tx1"/>
                </a:solidFill>
                <a:effectLst/>
                <a:latin typeface="+mn-lt"/>
                <a:ea typeface="+mn-ea"/>
                <a:cs typeface="+mn-cs"/>
              </a:rPr>
              <a:t>Boxed video games purchased physically require a PEGI rating in the UK, stating whether it is suitable for 3, 7, 12, 16 or 18 year olds. Online video game purchases don’t legally require a rating but </a:t>
            </a:r>
            <a:r>
              <a:rPr lang="en-GB" sz="1200" u="none" strike="noStrike" kern="1200" noProof="0" dirty="0" err="1" smtClean="0">
                <a:solidFill>
                  <a:schemeClr val="tx1"/>
                </a:solidFill>
                <a:effectLst/>
                <a:latin typeface="+mn-lt"/>
                <a:ea typeface="+mn-ea"/>
                <a:cs typeface="+mn-cs"/>
              </a:rPr>
              <a:t>Playstation</a:t>
            </a:r>
            <a:r>
              <a:rPr lang="en-GB" sz="1200" u="none" strike="noStrike" kern="1200" noProof="0" dirty="0" smtClean="0">
                <a:solidFill>
                  <a:schemeClr val="tx1"/>
                </a:solidFill>
                <a:effectLst/>
                <a:latin typeface="+mn-lt"/>
                <a:ea typeface="+mn-ea"/>
                <a:cs typeface="+mn-cs"/>
              </a:rPr>
              <a:t>, Xbox, Nintendo and Google voluntarily enforce a PEGI rating in their online stores. Apple have their own rating, but the Steam shop on PC/Mac is not rated.   </a:t>
            </a:r>
          </a:p>
          <a:p>
            <a:pPr lvl="0" fontAlgn="base"/>
            <a:r>
              <a:rPr lang="en-GB" sz="1200" u="none" strike="noStrike" kern="1200" dirty="0" smtClean="0">
                <a:solidFill>
                  <a:schemeClr val="tx1"/>
                </a:solidFill>
                <a:effectLst/>
                <a:latin typeface="+mn-lt"/>
                <a:ea typeface="+mn-ea"/>
                <a:cs typeface="+mn-cs"/>
              </a:rPr>
              <a:t>Online interactions are not rated by the PEGI age rating as they are considered outside the control of the developer.</a:t>
            </a:r>
          </a:p>
          <a:p>
            <a:pPr lvl="0" fontAlgn="base"/>
            <a:r>
              <a:rPr lang="en-GB" sz="1200" u="none" strike="noStrike" kern="1200" dirty="0" smtClean="0">
                <a:solidFill>
                  <a:schemeClr val="tx1"/>
                </a:solidFill>
                <a:effectLst/>
                <a:latin typeface="+mn-lt"/>
                <a:ea typeface="+mn-ea"/>
                <a:cs typeface="+mn-cs"/>
              </a:rPr>
              <a:t>PEGI 12 video games could have online modes where players can hear swearing that, if included in the original video game rating, would have resulted in a higher rating.</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11</a:t>
            </a:fld>
            <a:endParaRPr lang="en-US"/>
          </a:p>
        </p:txBody>
      </p:sp>
    </p:spTree>
    <p:extLst>
      <p:ext uri="{BB962C8B-B14F-4D97-AF65-F5344CB8AC3E}">
        <p14:creationId xmlns:p14="http://schemas.microsoft.com/office/powerpoint/2010/main" val="9548316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What online video games do you know?</a:t>
            </a:r>
          </a:p>
          <a:p>
            <a:r>
              <a:rPr lang="en-GB" sz="1200" kern="1200" dirty="0" smtClean="0">
                <a:solidFill>
                  <a:schemeClr val="tx1"/>
                </a:solidFill>
                <a:effectLst/>
                <a:latin typeface="+mn-lt"/>
                <a:ea typeface="+mn-ea"/>
                <a:cs typeface="+mn-cs"/>
              </a:rPr>
              <a:t> </a:t>
            </a:r>
          </a:p>
          <a:p>
            <a:pPr lvl="0" fontAlgn="base"/>
            <a:r>
              <a:rPr lang="en-GB" sz="1200" u="none" strike="noStrike" kern="1200" dirty="0" smtClean="0">
                <a:solidFill>
                  <a:schemeClr val="tx1"/>
                </a:solidFill>
                <a:effectLst/>
                <a:latin typeface="+mn-lt"/>
                <a:ea typeface="+mn-ea"/>
                <a:cs typeface="+mn-cs"/>
              </a:rPr>
              <a:t>Many parents and carers may know </a:t>
            </a:r>
            <a:r>
              <a:rPr lang="en-GB" sz="1200" i="1" u="none" strike="noStrike" kern="1200" dirty="0" err="1" smtClean="0">
                <a:solidFill>
                  <a:schemeClr val="tx1"/>
                </a:solidFill>
                <a:effectLst/>
                <a:latin typeface="+mn-lt"/>
                <a:ea typeface="+mn-ea"/>
                <a:cs typeface="+mn-cs"/>
              </a:rPr>
              <a:t>Fortnite</a:t>
            </a:r>
            <a:r>
              <a:rPr lang="en-GB" sz="1200" u="none" strike="noStrike" kern="1200" dirty="0" smtClean="0">
                <a:solidFill>
                  <a:schemeClr val="tx1"/>
                </a:solidFill>
                <a:effectLst/>
                <a:latin typeface="+mn-lt"/>
                <a:ea typeface="+mn-ea"/>
                <a:cs typeface="+mn-cs"/>
              </a:rPr>
              <a:t>, </a:t>
            </a:r>
            <a:r>
              <a:rPr lang="en-GB" sz="1200" i="1" u="none" strike="noStrike" kern="1200" dirty="0" smtClean="0">
                <a:solidFill>
                  <a:schemeClr val="tx1"/>
                </a:solidFill>
                <a:effectLst/>
                <a:latin typeface="+mn-lt"/>
                <a:ea typeface="+mn-ea"/>
                <a:cs typeface="+mn-cs"/>
              </a:rPr>
              <a:t>Minecraft</a:t>
            </a:r>
            <a:r>
              <a:rPr lang="en-GB" sz="1200" u="none" strike="noStrike" kern="1200" dirty="0" smtClean="0">
                <a:solidFill>
                  <a:schemeClr val="tx1"/>
                </a:solidFill>
                <a:effectLst/>
                <a:latin typeface="+mn-lt"/>
                <a:ea typeface="+mn-ea"/>
                <a:cs typeface="+mn-cs"/>
              </a:rPr>
              <a:t> or </a:t>
            </a:r>
            <a:r>
              <a:rPr lang="en-GB" sz="1200" i="1" u="none" strike="noStrike" kern="1200" dirty="0" err="1" smtClean="0">
                <a:solidFill>
                  <a:schemeClr val="tx1"/>
                </a:solidFill>
                <a:effectLst/>
                <a:latin typeface="+mn-lt"/>
                <a:ea typeface="+mn-ea"/>
                <a:cs typeface="+mn-cs"/>
              </a:rPr>
              <a:t>Roblox</a:t>
            </a:r>
            <a:r>
              <a:rPr lang="en-GB" sz="1200" u="none" strike="noStrike" kern="1200" dirty="0" smtClean="0">
                <a:solidFill>
                  <a:schemeClr val="tx1"/>
                </a:solidFill>
                <a:effectLst/>
                <a:latin typeface="+mn-lt"/>
                <a:ea typeface="+mn-ea"/>
                <a:cs typeface="+mn-cs"/>
              </a:rPr>
              <a:t>, but they do not necessarily know the age limits for certain video games.</a:t>
            </a:r>
          </a:p>
          <a:p>
            <a:pPr lvl="0" fontAlgn="base"/>
            <a:r>
              <a:rPr lang="en-GB" sz="1200" u="none" strike="noStrike" kern="1200" dirty="0" smtClean="0">
                <a:solidFill>
                  <a:schemeClr val="tx1"/>
                </a:solidFill>
                <a:effectLst/>
                <a:latin typeface="+mn-lt"/>
                <a:ea typeface="+mn-ea"/>
                <a:cs typeface="+mn-cs"/>
              </a:rPr>
              <a:t>Show slide 12 which will display several of the more popular video gaming apps, then the screen will show which video games are for children 12 and under.</a:t>
            </a:r>
          </a:p>
          <a:p>
            <a:pPr lvl="0" fontAlgn="base"/>
            <a:r>
              <a:rPr lang="en-GB" sz="1200" u="none" strike="noStrike" kern="1200" dirty="0" smtClean="0">
                <a:solidFill>
                  <a:schemeClr val="tx1"/>
                </a:solidFill>
                <a:effectLst/>
                <a:latin typeface="+mn-lt"/>
                <a:ea typeface="+mn-ea"/>
                <a:cs typeface="+mn-cs"/>
              </a:rPr>
              <a:t>Parents and carers are also usually unaware that user-generated content (such as many of the games in </a:t>
            </a:r>
            <a:r>
              <a:rPr lang="en-GB" sz="1200" i="1" u="none" strike="noStrike" kern="1200" dirty="0" err="1" smtClean="0">
                <a:solidFill>
                  <a:schemeClr val="tx1"/>
                </a:solidFill>
                <a:effectLst/>
                <a:latin typeface="+mn-lt"/>
                <a:ea typeface="+mn-ea"/>
                <a:cs typeface="+mn-cs"/>
              </a:rPr>
              <a:t>Roblox</a:t>
            </a:r>
            <a:r>
              <a:rPr lang="en-GB" sz="1200" u="none" strike="noStrike" kern="1200" dirty="0" smtClean="0">
                <a:solidFill>
                  <a:schemeClr val="tx1"/>
                </a:solidFill>
                <a:effectLst/>
                <a:latin typeface="+mn-lt"/>
                <a:ea typeface="+mn-ea"/>
                <a:cs typeface="+mn-cs"/>
              </a:rPr>
              <a:t>) fall outside the PEGI rating.</a:t>
            </a:r>
          </a:p>
          <a:p>
            <a:pPr lvl="0" fontAlgn="base"/>
            <a:r>
              <a:rPr lang="en-GB" sz="1200" u="none" strike="noStrike" kern="1200" dirty="0" smtClean="0">
                <a:solidFill>
                  <a:schemeClr val="tx1"/>
                </a:solidFill>
                <a:effectLst/>
                <a:latin typeface="+mn-lt"/>
                <a:ea typeface="+mn-ea"/>
                <a:cs typeface="+mn-cs"/>
              </a:rPr>
              <a:t>Online video games and gambling (users may gamble with online items used in video games, for example, skin gambling - https://parentzone.org.uk/article/what-skin-gambling) may be something children engage in. Clearly, children are not to be encouraged to gamble online in any form.</a:t>
            </a:r>
          </a:p>
          <a:p>
            <a:pPr lvl="0" fontAlgn="base"/>
            <a:r>
              <a:rPr lang="en-GB" sz="1200" u="none" strike="noStrike" kern="1200" dirty="0" smtClean="0">
                <a:solidFill>
                  <a:schemeClr val="tx1"/>
                </a:solidFill>
                <a:effectLst/>
                <a:latin typeface="+mn-lt"/>
                <a:ea typeface="+mn-ea"/>
                <a:cs typeface="+mn-cs"/>
              </a:rPr>
              <a:t>Some gambling sites have practice games where no money is wagered; these may have inflated win rates which may lead to unrealistic expectations of the ability to win.</a:t>
            </a:r>
          </a:p>
        </p:txBody>
      </p:sp>
      <p:sp>
        <p:nvSpPr>
          <p:cNvPr id="4" name="Slide Number Placeholder 3"/>
          <p:cNvSpPr>
            <a:spLocks noGrp="1"/>
          </p:cNvSpPr>
          <p:nvPr>
            <p:ph type="sldNum" sz="quarter" idx="10"/>
          </p:nvPr>
        </p:nvSpPr>
        <p:spPr/>
        <p:txBody>
          <a:bodyPr/>
          <a:lstStyle/>
          <a:p>
            <a:fld id="{F11E06BD-A826-6240-903D-A121E29615CC}" type="slidenum">
              <a:rPr lang="en-US" smtClean="0"/>
              <a:t>12</a:t>
            </a:fld>
            <a:endParaRPr lang="en-US"/>
          </a:p>
        </p:txBody>
      </p:sp>
    </p:spTree>
    <p:extLst>
      <p:ext uri="{BB962C8B-B14F-4D97-AF65-F5344CB8AC3E}">
        <p14:creationId xmlns:p14="http://schemas.microsoft.com/office/powerpoint/2010/main" val="1415909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Playing video games may: </a:t>
            </a:r>
          </a:p>
          <a:p>
            <a:pPr lvl="1" fontAlgn="base"/>
            <a:r>
              <a:rPr lang="en-GB" sz="1200" u="none" strike="noStrike" kern="1200" dirty="0" smtClean="0">
                <a:solidFill>
                  <a:schemeClr val="tx1"/>
                </a:solidFill>
                <a:effectLst/>
                <a:latin typeface="+mn-lt"/>
                <a:ea typeface="+mn-ea"/>
                <a:cs typeface="+mn-cs"/>
              </a:rPr>
              <a:t>increase problem-solving skills</a:t>
            </a:r>
          </a:p>
          <a:p>
            <a:pPr lvl="1" fontAlgn="base"/>
            <a:r>
              <a:rPr lang="en-GB" sz="1200" u="none" strike="noStrike" kern="1200" dirty="0" smtClean="0">
                <a:solidFill>
                  <a:schemeClr val="tx1"/>
                </a:solidFill>
                <a:effectLst/>
                <a:latin typeface="+mn-lt"/>
                <a:ea typeface="+mn-ea"/>
                <a:cs typeface="+mn-cs"/>
              </a:rPr>
              <a:t>sharpen visual-processing skills</a:t>
            </a:r>
          </a:p>
          <a:p>
            <a:pPr lvl="1" fontAlgn="base"/>
            <a:r>
              <a:rPr lang="en-GB" sz="1200" u="none" strike="noStrike" kern="1200" dirty="0" smtClean="0">
                <a:solidFill>
                  <a:schemeClr val="tx1"/>
                </a:solidFill>
                <a:effectLst/>
                <a:latin typeface="+mn-lt"/>
                <a:ea typeface="+mn-ea"/>
                <a:cs typeface="+mn-cs"/>
              </a:rPr>
              <a:t>increase processing speed</a:t>
            </a:r>
          </a:p>
          <a:p>
            <a:pPr lvl="1" fontAlgn="base"/>
            <a:r>
              <a:rPr lang="en-GB" sz="1200" u="none" strike="noStrike" kern="1200" dirty="0" smtClean="0">
                <a:solidFill>
                  <a:schemeClr val="tx1"/>
                </a:solidFill>
                <a:effectLst/>
                <a:latin typeface="+mn-lt"/>
                <a:ea typeface="+mn-ea"/>
                <a:cs typeface="+mn-cs"/>
              </a:rPr>
              <a:t>increase the ability to multitask</a:t>
            </a:r>
          </a:p>
          <a:p>
            <a:pPr lvl="1" fontAlgn="base"/>
            <a:r>
              <a:rPr lang="en-GB" sz="1200" u="none" strike="noStrike" kern="1200" dirty="0" smtClean="0">
                <a:solidFill>
                  <a:schemeClr val="tx1"/>
                </a:solidFill>
                <a:effectLst/>
                <a:latin typeface="+mn-lt"/>
                <a:ea typeface="+mn-ea"/>
                <a:cs typeface="+mn-cs"/>
              </a:rPr>
              <a:t>increase memory power</a:t>
            </a:r>
          </a:p>
          <a:p>
            <a:pPr lvl="1" fontAlgn="base"/>
            <a:r>
              <a:rPr lang="en-GB" sz="1200" u="none" strike="noStrike" kern="1200" dirty="0" smtClean="0">
                <a:solidFill>
                  <a:schemeClr val="tx1"/>
                </a:solidFill>
                <a:effectLst/>
                <a:latin typeface="+mn-lt"/>
                <a:ea typeface="+mn-ea"/>
                <a:cs typeface="+mn-cs"/>
              </a:rPr>
              <a:t>provide a moment of diversion and play</a:t>
            </a:r>
          </a:p>
          <a:p>
            <a:pPr lvl="1" fontAlgn="base"/>
            <a:r>
              <a:rPr lang="en-GB" sz="1200" u="none" strike="noStrike" kern="1200" dirty="0" smtClean="0">
                <a:solidFill>
                  <a:schemeClr val="tx1"/>
                </a:solidFill>
                <a:effectLst/>
                <a:latin typeface="+mn-lt"/>
                <a:ea typeface="+mn-ea"/>
                <a:cs typeface="+mn-cs"/>
              </a:rPr>
              <a:t>improve socialisation skills through multiplayer video gaming</a:t>
            </a:r>
          </a:p>
          <a:p>
            <a:pPr lvl="1" fontAlgn="base"/>
            <a:r>
              <a:rPr lang="en-GB" sz="1200" u="none" strike="noStrike" kern="1200" dirty="0" smtClean="0">
                <a:solidFill>
                  <a:schemeClr val="tx1"/>
                </a:solidFill>
                <a:effectLst/>
                <a:latin typeface="+mn-lt"/>
                <a:ea typeface="+mn-ea"/>
                <a:cs typeface="+mn-cs"/>
              </a:rPr>
              <a:t>increase the ability to work in teams through multiplayer video gaming </a:t>
            </a:r>
          </a:p>
          <a:p>
            <a:pPr lvl="1" fontAlgn="base"/>
            <a:r>
              <a:rPr lang="en-GB" sz="1200" u="none" strike="noStrike" kern="1200" dirty="0" smtClean="0">
                <a:solidFill>
                  <a:schemeClr val="tx1"/>
                </a:solidFill>
                <a:effectLst/>
                <a:latin typeface="+mn-lt"/>
                <a:ea typeface="+mn-ea"/>
                <a:cs typeface="+mn-cs"/>
              </a:rPr>
              <a:t>offer a unique opportunity to experience a world through another person’s eyes</a:t>
            </a:r>
          </a:p>
          <a:p>
            <a:pPr lvl="1" fontAlgn="base"/>
            <a:r>
              <a:rPr lang="en-GB" sz="1200" u="none" strike="noStrike" kern="1200" dirty="0" smtClean="0">
                <a:solidFill>
                  <a:schemeClr val="tx1"/>
                </a:solidFill>
                <a:effectLst/>
                <a:latin typeface="+mn-lt"/>
                <a:ea typeface="+mn-ea"/>
                <a:cs typeface="+mn-cs"/>
              </a:rPr>
              <a:t>enable children to encounter cultures, languages and perspectives on the world different to their own.</a:t>
            </a:r>
          </a:p>
          <a:p>
            <a:r>
              <a:rPr lang="en-GB" sz="1200" kern="1200" dirty="0" smtClean="0">
                <a:solidFill>
                  <a:schemeClr val="tx1"/>
                </a:solidFill>
                <a:effectLst/>
                <a:latin typeface="+mn-lt"/>
                <a:ea typeface="+mn-ea"/>
                <a:cs typeface="+mn-cs"/>
              </a:rPr>
              <a:t> </a:t>
            </a:r>
          </a:p>
          <a:p>
            <a:pPr lvl="0" fontAlgn="base"/>
            <a:r>
              <a:rPr lang="en-GB" sz="1200" u="none" strike="noStrike" kern="1200" dirty="0" smtClean="0">
                <a:solidFill>
                  <a:schemeClr val="tx1"/>
                </a:solidFill>
                <a:effectLst/>
                <a:latin typeface="+mn-lt"/>
                <a:ea typeface="+mn-ea"/>
                <a:cs typeface="+mn-cs"/>
              </a:rPr>
              <a:t>Allow the parents and carers to discuss the benefits.</a:t>
            </a:r>
          </a:p>
          <a:p>
            <a:pPr lvl="0" fontAlgn="base"/>
            <a:r>
              <a:rPr lang="en-GB" sz="1200" u="none" strike="noStrike" kern="1200" dirty="0" smtClean="0">
                <a:solidFill>
                  <a:schemeClr val="tx1"/>
                </a:solidFill>
                <a:effectLst/>
                <a:latin typeface="+mn-lt"/>
                <a:ea typeface="+mn-ea"/>
                <a:cs typeface="+mn-cs"/>
              </a:rPr>
              <a:t>Some people consider video games to be art. It can be useful to consider the similarities and differences between gazing at a painting and exploring a beautiful world in a video game.</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13</a:t>
            </a:fld>
            <a:endParaRPr lang="en-US"/>
          </a:p>
        </p:txBody>
      </p:sp>
    </p:spTree>
    <p:extLst>
      <p:ext uri="{BB962C8B-B14F-4D97-AF65-F5344CB8AC3E}">
        <p14:creationId xmlns:p14="http://schemas.microsoft.com/office/powerpoint/2010/main" val="1378300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The online video gaming environment is largely anonymous.</a:t>
            </a:r>
          </a:p>
          <a:p>
            <a:pPr lvl="0" fontAlgn="base"/>
            <a:r>
              <a:rPr lang="en-GB" sz="1200" u="none" strike="noStrike" kern="1200" dirty="0" smtClean="0">
                <a:solidFill>
                  <a:schemeClr val="tx1"/>
                </a:solidFill>
                <a:effectLst/>
                <a:latin typeface="+mn-lt"/>
                <a:ea typeface="+mn-ea"/>
                <a:cs typeface="+mn-cs"/>
              </a:rPr>
              <a:t>Video games may contain violent or dangerous content not suitable for younger viewers.</a:t>
            </a:r>
          </a:p>
          <a:p>
            <a:pPr lvl="0" fontAlgn="base"/>
            <a:r>
              <a:rPr lang="en-GB" sz="1200" u="none" strike="noStrike" kern="1200" dirty="0" smtClean="0">
                <a:solidFill>
                  <a:schemeClr val="tx1"/>
                </a:solidFill>
                <a:effectLst/>
                <a:latin typeface="+mn-lt"/>
                <a:ea typeface="+mn-ea"/>
                <a:cs typeface="+mn-cs"/>
              </a:rPr>
              <a:t>Children may be playing video games with people they do not know, which may make them vulnerable to grooming or inappropriate contact.</a:t>
            </a:r>
          </a:p>
          <a:p>
            <a:pPr lvl="0" fontAlgn="base"/>
            <a:r>
              <a:rPr lang="en-GB" sz="1200" u="none" strike="noStrike" kern="1200" dirty="0" smtClean="0">
                <a:solidFill>
                  <a:schemeClr val="tx1"/>
                </a:solidFill>
                <a:effectLst/>
                <a:latin typeface="+mn-lt"/>
                <a:ea typeface="+mn-ea"/>
                <a:cs typeface="+mn-cs"/>
              </a:rPr>
              <a:t>Children may be harmed by abusive players who destroy their creations, use offensive language or bully the gamer in other ways.</a:t>
            </a:r>
          </a:p>
          <a:p>
            <a:pPr lvl="0" fontAlgn="base"/>
            <a:r>
              <a:rPr lang="en-GB" sz="1200" u="none" strike="noStrike" kern="1200" dirty="0" smtClean="0">
                <a:solidFill>
                  <a:schemeClr val="tx1"/>
                </a:solidFill>
                <a:effectLst/>
                <a:latin typeface="+mn-lt"/>
                <a:ea typeface="+mn-ea"/>
                <a:cs typeface="+mn-cs"/>
              </a:rPr>
              <a:t>Children may not be able to self-regulate and set time limits on game play, leading to excessive use.</a:t>
            </a:r>
          </a:p>
          <a:p>
            <a:pPr lvl="0" fontAlgn="base"/>
            <a:r>
              <a:rPr lang="en-GB" sz="1200" u="none" strike="noStrike" kern="1200" dirty="0" smtClean="0">
                <a:solidFill>
                  <a:schemeClr val="tx1"/>
                </a:solidFill>
                <a:effectLst/>
                <a:latin typeface="+mn-lt"/>
                <a:ea typeface="+mn-ea"/>
                <a:cs typeface="+mn-cs"/>
              </a:rPr>
              <a:t>Children who play video games excessively may experience health problems such as back and neck pain, blurred vision, headaches and near-sightedness.</a:t>
            </a:r>
          </a:p>
          <a:p>
            <a:pPr lvl="0" fontAlgn="base"/>
            <a:r>
              <a:rPr lang="en-GB" sz="1200" u="none" strike="noStrike" kern="1200" dirty="0" smtClean="0">
                <a:solidFill>
                  <a:schemeClr val="tx1"/>
                </a:solidFill>
                <a:effectLst/>
                <a:latin typeface="+mn-lt"/>
                <a:ea typeface="+mn-ea"/>
                <a:cs typeface="+mn-cs"/>
              </a:rPr>
              <a:t>Children may experience gambling-like behaviours that trigger a desire to gamble in the real world. For example, you may pay money to spin a wheel that determines how good the virtual car you win is.</a:t>
            </a:r>
          </a:p>
          <a:p>
            <a:r>
              <a:rPr lang="en-GB" sz="1200" kern="1200" dirty="0" smtClean="0">
                <a:solidFill>
                  <a:schemeClr val="tx1"/>
                </a:solidFill>
                <a:effectLst/>
                <a:latin typeface="+mn-lt"/>
                <a:ea typeface="+mn-ea"/>
                <a:cs typeface="+mn-cs"/>
              </a:rPr>
              <a:t> </a:t>
            </a:r>
          </a:p>
          <a:p>
            <a:pPr lvl="0" fontAlgn="base"/>
            <a:r>
              <a:rPr lang="en-GB" sz="1200" u="none" strike="noStrike" kern="1200" dirty="0" smtClean="0">
                <a:solidFill>
                  <a:schemeClr val="tx1"/>
                </a:solidFill>
                <a:effectLst/>
                <a:latin typeface="+mn-lt"/>
                <a:ea typeface="+mn-ea"/>
                <a:cs typeface="+mn-cs"/>
              </a:rPr>
              <a:t>Allow the parents and carers to discuss the risks.</a:t>
            </a:r>
          </a:p>
          <a:p>
            <a:pPr lvl="0" fontAlgn="base"/>
            <a:r>
              <a:rPr lang="en-GB" sz="1200" u="none" strike="noStrike" kern="1200" dirty="0" smtClean="0">
                <a:solidFill>
                  <a:schemeClr val="tx1"/>
                </a:solidFill>
                <a:effectLst/>
                <a:latin typeface="+mn-lt"/>
                <a:ea typeface="+mn-ea"/>
                <a:cs typeface="+mn-cs"/>
              </a:rPr>
              <a:t>Identifying which risks can be anticipated and which are unexpected </a:t>
            </a:r>
            <a:r>
              <a:rPr lang="en-GB" sz="1200" b="0" u="none" strike="noStrike" kern="1200" dirty="0" smtClean="0">
                <a:solidFill>
                  <a:schemeClr val="tx1"/>
                </a:solidFill>
                <a:effectLst/>
                <a:latin typeface="+mn-lt"/>
                <a:ea typeface="+mn-ea"/>
                <a:cs typeface="+mn-cs"/>
              </a:rPr>
              <a:t>would be useful to discuss.</a:t>
            </a:r>
          </a:p>
          <a:p>
            <a:pPr lvl="0" fontAlgn="base"/>
            <a:r>
              <a:rPr lang="en-GB" sz="1200" u="none" strike="noStrike" kern="1200" dirty="0" smtClean="0">
                <a:solidFill>
                  <a:schemeClr val="tx1"/>
                </a:solidFill>
                <a:effectLst/>
                <a:latin typeface="+mn-lt"/>
                <a:ea typeface="+mn-ea"/>
                <a:cs typeface="+mn-cs"/>
              </a:rPr>
              <a:t>At any particular time there are specific risks in the news (like gambling), but it’s important for </a:t>
            </a:r>
            <a:r>
              <a:rPr lang="en-GB" sz="1200" b="0" u="none" strike="noStrike" kern="1200" dirty="0" smtClean="0">
                <a:solidFill>
                  <a:schemeClr val="tx1"/>
                </a:solidFill>
                <a:effectLst/>
                <a:latin typeface="+mn-lt"/>
                <a:ea typeface="+mn-ea"/>
                <a:cs typeface="+mn-cs"/>
              </a:rPr>
              <a:t>parents and carers to understand </a:t>
            </a:r>
            <a:r>
              <a:rPr lang="en-GB" sz="1200" u="none" strike="noStrike" kern="1200" dirty="0" smtClean="0">
                <a:solidFill>
                  <a:schemeClr val="tx1"/>
                </a:solidFill>
                <a:effectLst/>
                <a:latin typeface="+mn-lt"/>
                <a:ea typeface="+mn-ea"/>
                <a:cs typeface="+mn-cs"/>
              </a:rPr>
              <a:t>and discuss the full range (compulsive playing, inappropriate content, online strangers, general health) to guide their child</a:t>
            </a:r>
            <a:r>
              <a:rPr lang="en-US" sz="1200" b="0" u="none" strike="noStrike" kern="1200" dirty="0" smtClean="0">
                <a:solidFill>
                  <a:schemeClr val="tx1"/>
                </a:solidFill>
                <a:effectLst/>
                <a:latin typeface="+mn-lt"/>
                <a:ea typeface="+mn-ea"/>
                <a:cs typeface="+mn-cs"/>
              </a:rPr>
              <a:t>/children</a:t>
            </a:r>
            <a:r>
              <a:rPr lang="en-GB" sz="1200" b="0" u="none" strike="noStrike" kern="1200" dirty="0" smtClean="0">
                <a:solidFill>
                  <a:schemeClr val="tx1"/>
                </a:solidFill>
                <a:effectLst/>
                <a:latin typeface="+mn-lt"/>
                <a:ea typeface="+mn-ea"/>
                <a:cs typeface="+mn-cs"/>
              </a:rPr>
              <a:t> to </a:t>
            </a:r>
            <a:r>
              <a:rPr lang="en-GB" sz="1200" u="none" strike="noStrike" kern="1200" dirty="0" smtClean="0">
                <a:solidFill>
                  <a:schemeClr val="tx1"/>
                </a:solidFill>
                <a:effectLst/>
                <a:latin typeface="+mn-lt"/>
                <a:ea typeface="+mn-ea"/>
                <a:cs typeface="+mn-cs"/>
              </a:rPr>
              <a:t>healthy habits with video games.</a:t>
            </a:r>
          </a:p>
          <a:p>
            <a:pPr lvl="1" fontAlgn="base"/>
            <a:r>
              <a:rPr lang="en-GB" sz="1200" u="none" strike="noStrike" kern="1200" dirty="0" smtClean="0">
                <a:solidFill>
                  <a:schemeClr val="tx1"/>
                </a:solidFill>
                <a:effectLst/>
                <a:latin typeface="+mn-lt"/>
                <a:ea typeface="+mn-ea"/>
                <a:cs typeface="+mn-cs"/>
              </a:rPr>
              <a:t>In 2015, the Gambling Commission identified the following risks with social gaming:</a:t>
            </a:r>
          </a:p>
          <a:p>
            <a:pPr lvl="1" fontAlgn="base"/>
            <a:r>
              <a:rPr lang="en-GB" sz="1200" u="none" strike="noStrike" kern="1200" dirty="0" smtClean="0">
                <a:solidFill>
                  <a:schemeClr val="tx1"/>
                </a:solidFill>
                <a:effectLst/>
                <a:latin typeface="+mn-lt"/>
                <a:ea typeface="+mn-ea"/>
                <a:cs typeface="+mn-cs"/>
              </a:rPr>
              <a:t>Problem gambling type risks (i.e. similar harms to problem gambling):</a:t>
            </a:r>
          </a:p>
          <a:p>
            <a:pPr lvl="1" fontAlgn="base"/>
            <a:r>
              <a:rPr lang="en-GB" sz="1200" u="none" strike="noStrike" kern="1200" dirty="0" smtClean="0">
                <a:solidFill>
                  <a:schemeClr val="tx1"/>
                </a:solidFill>
                <a:effectLst/>
                <a:latin typeface="+mn-lt"/>
                <a:ea typeface="+mn-ea"/>
                <a:cs typeface="+mn-cs"/>
              </a:rPr>
              <a:t>People, especially young people, spending large amounts of time</a:t>
            </a:r>
          </a:p>
          <a:p>
            <a:pPr lvl="1" fontAlgn="base"/>
            <a:r>
              <a:rPr lang="en-GB" sz="1200" u="none" strike="noStrike" kern="1200" dirty="0" smtClean="0">
                <a:solidFill>
                  <a:schemeClr val="tx1"/>
                </a:solidFill>
                <a:effectLst/>
                <a:latin typeface="+mn-lt"/>
                <a:ea typeface="+mn-ea"/>
                <a:cs typeface="+mn-cs"/>
              </a:rPr>
              <a:t>People, especially young people, spending large amounts of money</a:t>
            </a:r>
          </a:p>
          <a:p>
            <a:pPr lvl="1" fontAlgn="base"/>
            <a:r>
              <a:rPr lang="en-GB" sz="1200" u="none" strike="noStrike" kern="1200" dirty="0" smtClean="0">
                <a:solidFill>
                  <a:schemeClr val="tx1"/>
                </a:solidFill>
                <a:effectLst/>
                <a:latin typeface="+mn-lt"/>
                <a:ea typeface="+mn-ea"/>
                <a:cs typeface="+mn-cs"/>
              </a:rPr>
              <a:t>Transitional risks – social gaming (through development of positive attitudes, normalization, development of unrealistic expectations, exposure to advertising) increases:</a:t>
            </a:r>
          </a:p>
          <a:p>
            <a:pPr lvl="1" fontAlgn="base"/>
            <a:r>
              <a:rPr lang="en-GB" sz="1200" u="none" strike="noStrike" kern="1200" dirty="0" smtClean="0">
                <a:solidFill>
                  <a:schemeClr val="tx1"/>
                </a:solidFill>
                <a:effectLst/>
                <a:latin typeface="+mn-lt"/>
                <a:ea typeface="+mn-ea"/>
                <a:cs typeface="+mn-cs"/>
              </a:rPr>
              <a:t>Young people’s participation in real money gambling</a:t>
            </a:r>
          </a:p>
          <a:p>
            <a:pPr lvl="1" fontAlgn="base"/>
            <a:r>
              <a:rPr lang="en-GB" sz="1200" u="none" strike="noStrike" kern="1200" dirty="0" smtClean="0">
                <a:solidFill>
                  <a:schemeClr val="tx1"/>
                </a:solidFill>
                <a:effectLst/>
                <a:latin typeface="+mn-lt"/>
                <a:ea typeface="+mn-ea"/>
                <a:cs typeface="+mn-cs"/>
              </a:rPr>
              <a:t>Adult participation in real money gambling</a:t>
            </a:r>
          </a:p>
          <a:p>
            <a:pPr lvl="1" fontAlgn="base"/>
            <a:r>
              <a:rPr lang="en-GB" sz="1200" u="none" strike="noStrike" kern="1200" dirty="0" smtClean="0">
                <a:solidFill>
                  <a:schemeClr val="tx1"/>
                </a:solidFill>
                <a:effectLst/>
                <a:latin typeface="+mn-lt"/>
                <a:ea typeface="+mn-ea"/>
                <a:cs typeface="+mn-cs"/>
              </a:rPr>
              <a:t>Consumer protection type risks (e.g. misleading information or scams).</a:t>
            </a:r>
          </a:p>
          <a:p>
            <a:r>
              <a:rPr lang="en-GB" sz="1200" kern="1200" dirty="0" smtClean="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14</a:t>
            </a:fld>
            <a:endParaRPr lang="en-US"/>
          </a:p>
        </p:txBody>
      </p:sp>
    </p:spTree>
    <p:extLst>
      <p:ext uri="{BB962C8B-B14F-4D97-AF65-F5344CB8AC3E}">
        <p14:creationId xmlns:p14="http://schemas.microsoft.com/office/powerpoint/2010/main" val="16860414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Check the video game content by reading video game ratings.</a:t>
            </a:r>
          </a:p>
          <a:p>
            <a:pPr lvl="0" fontAlgn="base"/>
            <a:r>
              <a:rPr lang="en-GB" sz="1200" u="none" strike="noStrike" kern="1200" dirty="0" smtClean="0">
                <a:solidFill>
                  <a:schemeClr val="tx1"/>
                </a:solidFill>
                <a:effectLst/>
                <a:latin typeface="+mn-lt"/>
                <a:ea typeface="+mn-ea"/>
                <a:cs typeface="+mn-cs"/>
              </a:rPr>
              <a:t>Play the video</a:t>
            </a:r>
            <a:r>
              <a:rPr lang="en-GB" sz="1200" u="none" strike="noStrike" kern="1200" baseline="0" dirty="0" smtClean="0">
                <a:solidFill>
                  <a:schemeClr val="tx1"/>
                </a:solidFill>
                <a:effectLst/>
                <a:latin typeface="+mn-lt"/>
                <a:ea typeface="+mn-ea"/>
                <a:cs typeface="+mn-cs"/>
              </a:rPr>
              <a:t> </a:t>
            </a:r>
            <a:r>
              <a:rPr lang="en-GB" sz="1200" u="none" strike="noStrike" kern="1200" dirty="0" smtClean="0">
                <a:solidFill>
                  <a:schemeClr val="tx1"/>
                </a:solidFill>
                <a:effectLst/>
                <a:latin typeface="+mn-lt"/>
                <a:ea typeface="+mn-ea"/>
                <a:cs typeface="+mn-cs"/>
              </a:rPr>
              <a:t>with your child/children to understand the content.</a:t>
            </a:r>
          </a:p>
          <a:p>
            <a:pPr lvl="0" fontAlgn="base"/>
            <a:r>
              <a:rPr lang="en-GB" sz="1200" u="none" strike="noStrike" kern="1200" dirty="0" smtClean="0">
                <a:solidFill>
                  <a:schemeClr val="tx1"/>
                </a:solidFill>
                <a:effectLst/>
                <a:latin typeface="+mn-lt"/>
                <a:ea typeface="+mn-ea"/>
                <a:cs typeface="+mn-cs"/>
              </a:rPr>
              <a:t>Know how to block and report abuse from other players.</a:t>
            </a:r>
          </a:p>
          <a:p>
            <a:pPr lvl="0" fontAlgn="base"/>
            <a:r>
              <a:rPr lang="en-GB" sz="1200" u="none" strike="noStrike" kern="1200" dirty="0" smtClean="0">
                <a:solidFill>
                  <a:schemeClr val="tx1"/>
                </a:solidFill>
                <a:effectLst/>
                <a:latin typeface="+mn-lt"/>
                <a:ea typeface="+mn-ea"/>
                <a:cs typeface="+mn-cs"/>
              </a:rPr>
              <a:t>Activate any available safety settings. </a:t>
            </a:r>
          </a:p>
          <a:p>
            <a:pPr lvl="0" fontAlgn="base"/>
            <a:r>
              <a:rPr lang="en-GB" sz="1200" u="none" strike="noStrike" kern="1200" dirty="0" smtClean="0">
                <a:solidFill>
                  <a:schemeClr val="tx1"/>
                </a:solidFill>
                <a:effectLst/>
                <a:latin typeface="+mn-lt"/>
                <a:ea typeface="+mn-ea"/>
                <a:cs typeface="+mn-cs"/>
              </a:rPr>
              <a:t>Help your child/children choose games appropriate to their age.</a:t>
            </a:r>
          </a:p>
          <a:p>
            <a:pPr lvl="0" fontAlgn="base"/>
            <a:r>
              <a:rPr lang="en-GB" sz="1200" u="none" strike="noStrike" kern="1200" dirty="0" smtClean="0">
                <a:solidFill>
                  <a:schemeClr val="tx1"/>
                </a:solidFill>
                <a:effectLst/>
                <a:latin typeface="+mn-lt"/>
                <a:ea typeface="+mn-ea"/>
                <a:cs typeface="+mn-cs"/>
              </a:rPr>
              <a:t>Talk with your child/children about the video games they play.</a:t>
            </a:r>
          </a:p>
          <a:p>
            <a:pPr lvl="0" fontAlgn="base"/>
            <a:r>
              <a:rPr lang="en-GB" sz="1200" u="none" strike="noStrike" kern="1200" dirty="0" smtClean="0">
                <a:solidFill>
                  <a:schemeClr val="tx1"/>
                </a:solidFill>
                <a:effectLst/>
                <a:latin typeface="+mn-lt"/>
                <a:ea typeface="+mn-ea"/>
                <a:cs typeface="+mn-cs"/>
              </a:rPr>
              <a:t>Watch how your child/children interact(s) when video gaming and intervene if necessary.</a:t>
            </a:r>
          </a:p>
          <a:p>
            <a:pPr lvl="0" fontAlgn="base"/>
            <a:r>
              <a:rPr lang="en-GB" sz="1200" u="none" strike="noStrike" kern="1200" dirty="0" smtClean="0">
                <a:solidFill>
                  <a:schemeClr val="tx1"/>
                </a:solidFill>
                <a:effectLst/>
                <a:latin typeface="+mn-lt"/>
                <a:ea typeface="+mn-ea"/>
                <a:cs typeface="+mn-cs"/>
              </a:rPr>
              <a:t>Use age ratings to identify other more suitable but similar video games if the child is too young for the video game they want to play.</a:t>
            </a:r>
          </a:p>
          <a:p>
            <a:r>
              <a:rPr lang="en-GB" sz="1200" kern="1200" dirty="0" smtClean="0">
                <a:solidFill>
                  <a:schemeClr val="tx1"/>
                </a:solidFill>
                <a:effectLst/>
                <a:latin typeface="+mn-lt"/>
                <a:ea typeface="+mn-ea"/>
                <a:cs typeface="+mn-cs"/>
              </a:rPr>
              <a:t> </a:t>
            </a:r>
          </a:p>
          <a:p>
            <a:pPr lvl="0" fontAlgn="base"/>
            <a:r>
              <a:rPr lang="en-GB" sz="1200" u="none" strike="noStrike" kern="1200" dirty="0" smtClean="0">
                <a:solidFill>
                  <a:schemeClr val="tx1"/>
                </a:solidFill>
                <a:effectLst/>
                <a:latin typeface="+mn-lt"/>
                <a:ea typeface="+mn-ea"/>
                <a:cs typeface="+mn-cs"/>
              </a:rPr>
              <a:t>Ask parents and carers which strategies would be easy for them to implement quickly.</a:t>
            </a:r>
            <a:endParaRPr lang="en-GB" sz="120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11E06BD-A826-6240-903D-A121E29615CC}" type="slidenum">
              <a:rPr lang="en-US" smtClean="0"/>
              <a:t>15</a:t>
            </a:fld>
            <a:endParaRPr lang="en-US"/>
          </a:p>
        </p:txBody>
      </p:sp>
    </p:spTree>
    <p:extLst>
      <p:ext uri="{BB962C8B-B14F-4D97-AF65-F5344CB8AC3E}">
        <p14:creationId xmlns:p14="http://schemas.microsoft.com/office/powerpoint/2010/main" val="3368660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Customise and set the features on your child’s account. Be sure to register the account as a child user and not adult user.</a:t>
            </a:r>
          </a:p>
          <a:p>
            <a:pPr lvl="0" fontAlgn="base"/>
            <a:r>
              <a:rPr lang="en-GB" sz="1200" u="none" strike="noStrike" kern="1200" dirty="0" smtClean="0">
                <a:solidFill>
                  <a:schemeClr val="tx1"/>
                </a:solidFill>
                <a:effectLst/>
                <a:latin typeface="+mn-lt"/>
                <a:ea typeface="+mn-ea"/>
                <a:cs typeface="+mn-cs"/>
              </a:rPr>
              <a:t>Use an email you regularly check to get timely warnings and notifications of purchases.</a:t>
            </a:r>
          </a:p>
          <a:p>
            <a:pPr lvl="0" fontAlgn="base"/>
            <a:r>
              <a:rPr lang="en-GB" sz="1200" u="none" strike="noStrike" kern="1200" dirty="0" smtClean="0">
                <a:solidFill>
                  <a:schemeClr val="tx1"/>
                </a:solidFill>
                <a:effectLst/>
                <a:latin typeface="+mn-lt"/>
                <a:ea typeface="+mn-ea"/>
                <a:cs typeface="+mn-cs"/>
              </a:rPr>
              <a:t>Create guidelines for appropriate communication for the in-game voice chat, text communication and friend requests.</a:t>
            </a:r>
          </a:p>
          <a:p>
            <a:pPr lvl="0" fontAlgn="base"/>
            <a:r>
              <a:rPr lang="en-GB" sz="1200" u="none" strike="noStrike" kern="1200" dirty="0" smtClean="0">
                <a:solidFill>
                  <a:schemeClr val="tx1"/>
                </a:solidFill>
                <a:effectLst/>
                <a:latin typeface="+mn-lt"/>
                <a:ea typeface="+mn-ea"/>
                <a:cs typeface="+mn-cs"/>
              </a:rPr>
              <a:t>Teach your child/children how to mute, block or report a user.</a:t>
            </a:r>
          </a:p>
          <a:p>
            <a:pPr lvl="0" fontAlgn="base"/>
            <a:r>
              <a:rPr lang="en-GB" sz="1200" u="none" strike="noStrike" kern="1200" dirty="0" smtClean="0">
                <a:solidFill>
                  <a:schemeClr val="tx1"/>
                </a:solidFill>
                <a:effectLst/>
                <a:latin typeface="+mn-lt"/>
                <a:ea typeface="+mn-ea"/>
                <a:cs typeface="+mn-cs"/>
              </a:rPr>
              <a:t>Understand the code of conduct on the video gaming platform your child/children are using.</a:t>
            </a:r>
          </a:p>
          <a:p>
            <a:pPr lvl="0" fontAlgn="base"/>
            <a:r>
              <a:rPr lang="en-GB" sz="1200" u="none" strike="noStrike" kern="1200" dirty="0" smtClean="0">
                <a:solidFill>
                  <a:schemeClr val="tx1"/>
                </a:solidFill>
                <a:effectLst/>
                <a:latin typeface="+mn-lt"/>
                <a:ea typeface="+mn-ea"/>
                <a:cs typeface="+mn-cs"/>
              </a:rPr>
              <a:t>Watch your child/children play to understand how the video games work and potentially foresee any problems. </a:t>
            </a:r>
          </a:p>
          <a:p>
            <a:r>
              <a:rPr lang="en-GB" sz="1200" kern="1200" dirty="0" smtClean="0">
                <a:solidFill>
                  <a:schemeClr val="tx1"/>
                </a:solidFill>
                <a:effectLst/>
                <a:latin typeface="+mn-lt"/>
                <a:ea typeface="+mn-ea"/>
                <a:cs typeface="+mn-cs"/>
              </a:rPr>
              <a:t> </a:t>
            </a:r>
          </a:p>
          <a:p>
            <a:pPr lvl="0" fontAlgn="base"/>
            <a:r>
              <a:rPr lang="en-GB" sz="1200" u="none" strike="noStrike" kern="1200" dirty="0" smtClean="0">
                <a:solidFill>
                  <a:schemeClr val="tx1"/>
                </a:solidFill>
                <a:effectLst/>
                <a:latin typeface="+mn-lt"/>
                <a:ea typeface="+mn-ea"/>
                <a:cs typeface="+mn-cs"/>
              </a:rPr>
              <a:t>Online video gaming devices and platforms offer numerous parental controls and tools to help parents and carers choose the content, communication and sharing capabilities that are appropriate for their </a:t>
            </a:r>
            <a:r>
              <a:rPr lang="en-GB" sz="1200" b="0" u="none" strike="noStrike" kern="1200" dirty="0" smtClean="0">
                <a:solidFill>
                  <a:schemeClr val="tx1"/>
                </a:solidFill>
                <a:effectLst/>
                <a:latin typeface="+mn-lt"/>
                <a:ea typeface="+mn-ea"/>
                <a:cs typeface="+mn-cs"/>
              </a:rPr>
              <a:t>child/children</a:t>
            </a:r>
            <a:r>
              <a:rPr lang="en-GB" sz="1200" u="none" strike="noStrike" kern="1200" dirty="0" smtClean="0">
                <a:solidFill>
                  <a:schemeClr val="tx1"/>
                </a:solidFill>
                <a:effectLst/>
                <a:latin typeface="+mn-lt"/>
                <a:ea typeface="+mn-ea"/>
                <a:cs typeface="+mn-cs"/>
              </a:rPr>
              <a:t>.</a:t>
            </a:r>
          </a:p>
          <a:p>
            <a:pPr lvl="0" fontAlgn="base"/>
            <a:r>
              <a:rPr lang="en-GB" sz="1200" u="none" strike="noStrike" kern="1200" dirty="0" smtClean="0">
                <a:solidFill>
                  <a:schemeClr val="tx1"/>
                </a:solidFill>
                <a:effectLst/>
                <a:latin typeface="+mn-lt"/>
                <a:ea typeface="+mn-ea"/>
                <a:cs typeface="+mn-cs"/>
              </a:rPr>
              <a:t>Active engagement can help parents and carers establish a positive dialogue around online video gaming.</a:t>
            </a:r>
          </a:p>
          <a:p>
            <a:pPr lvl="0" fontAlgn="base"/>
            <a:r>
              <a:rPr lang="en-GB" sz="1200" u="none" strike="noStrike" kern="1200" dirty="0" smtClean="0">
                <a:solidFill>
                  <a:schemeClr val="tx1"/>
                </a:solidFill>
                <a:effectLst/>
                <a:latin typeface="+mn-lt"/>
                <a:ea typeface="+mn-ea"/>
                <a:cs typeface="+mn-cs"/>
              </a:rPr>
              <a:t>These settings can also be used to limit the amount of time played each day.</a:t>
            </a:r>
          </a:p>
          <a:p>
            <a:pPr lvl="0" fontAlgn="base"/>
            <a:r>
              <a:rPr lang="en-GB" sz="1200" u="none" strike="noStrike" kern="1200" dirty="0" smtClean="0">
                <a:solidFill>
                  <a:schemeClr val="tx1"/>
                </a:solidFill>
                <a:effectLst/>
                <a:latin typeface="+mn-lt"/>
                <a:ea typeface="+mn-ea"/>
                <a:cs typeface="+mn-cs"/>
              </a:rPr>
              <a:t>Advertising from online gambling websites target the device; parents/carers should be conscious of this when permitting their child/children to use shared devices without a specific child account.</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16</a:t>
            </a:fld>
            <a:endParaRPr lang="en-US"/>
          </a:p>
        </p:txBody>
      </p:sp>
    </p:spTree>
    <p:extLst>
      <p:ext uri="{BB962C8B-B14F-4D97-AF65-F5344CB8AC3E}">
        <p14:creationId xmlns:p14="http://schemas.microsoft.com/office/powerpoint/2010/main" val="817334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US" sz="1200" u="none" strike="noStrike" kern="1200" dirty="0" smtClean="0">
                <a:solidFill>
                  <a:schemeClr val="tx1"/>
                </a:solidFill>
                <a:effectLst/>
                <a:latin typeface="+mn-lt"/>
                <a:ea typeface="+mn-ea"/>
                <a:cs typeface="+mn-cs"/>
              </a:rPr>
              <a:t>If you see content that is harassing, pornographic or violent, you can report to the gaming site or game developer directly.</a:t>
            </a:r>
            <a:endParaRPr lang="en-GB" sz="1200" u="none" strike="noStrike" kern="1200" dirty="0" smtClean="0">
              <a:solidFill>
                <a:schemeClr val="tx1"/>
              </a:solidFill>
              <a:effectLst/>
              <a:latin typeface="+mn-lt"/>
              <a:ea typeface="+mn-ea"/>
              <a:cs typeface="+mn-cs"/>
            </a:endParaRPr>
          </a:p>
          <a:p>
            <a:pPr lvl="0" fontAlgn="base"/>
            <a:r>
              <a:rPr lang="en-US" sz="1200" u="none" strike="noStrike" kern="1200" dirty="0" smtClean="0">
                <a:solidFill>
                  <a:schemeClr val="tx1"/>
                </a:solidFill>
                <a:effectLst/>
                <a:latin typeface="+mn-lt"/>
                <a:ea typeface="+mn-ea"/>
                <a:cs typeface="+mn-cs"/>
              </a:rPr>
              <a:t>If you are suspicious about someone's </a:t>
            </a:r>
            <a:r>
              <a:rPr lang="en-GB" sz="1200" u="none" strike="noStrike" kern="1200" noProof="0" dirty="0" smtClean="0">
                <a:solidFill>
                  <a:schemeClr val="tx1"/>
                </a:solidFill>
                <a:effectLst/>
                <a:latin typeface="+mn-lt"/>
                <a:ea typeface="+mn-ea"/>
                <a:cs typeface="+mn-cs"/>
              </a:rPr>
              <a:t>behaviour</a:t>
            </a:r>
            <a:r>
              <a:rPr lang="en-US" sz="1200" u="none" strike="noStrike" kern="1200" dirty="0" smtClean="0">
                <a:solidFill>
                  <a:schemeClr val="tx1"/>
                </a:solidFill>
                <a:effectLst/>
                <a:latin typeface="+mn-lt"/>
                <a:ea typeface="+mn-ea"/>
                <a:cs typeface="+mn-cs"/>
              </a:rPr>
              <a:t> towards a child, report it  to </a:t>
            </a:r>
            <a:r>
              <a:rPr lang="en-US" sz="1200" b="1" u="none" strike="noStrike" kern="1200" dirty="0" smtClean="0">
                <a:solidFill>
                  <a:schemeClr val="tx1"/>
                </a:solidFill>
                <a:effectLst/>
                <a:latin typeface="+mn-lt"/>
                <a:ea typeface="+mn-ea"/>
                <a:cs typeface="+mn-cs"/>
              </a:rPr>
              <a:t>CEOP</a:t>
            </a:r>
            <a:r>
              <a:rPr lang="en-US" sz="1200" u="none" strike="noStrike" kern="1200" dirty="0" smtClean="0">
                <a:solidFill>
                  <a:schemeClr val="tx1"/>
                </a:solidFill>
                <a:effectLst/>
                <a:latin typeface="+mn-lt"/>
                <a:ea typeface="+mn-ea"/>
                <a:cs typeface="+mn-cs"/>
              </a:rPr>
              <a:t> - https://www.ceop.police.uk/safety-centre/</a:t>
            </a:r>
            <a:r>
              <a:rPr lang="en-US" sz="1200" b="1" u="none" strike="noStrike" kern="1200" dirty="0" smtClean="0">
                <a:solidFill>
                  <a:schemeClr val="tx1"/>
                </a:solidFill>
                <a:effectLst/>
                <a:latin typeface="+mn-lt"/>
                <a:ea typeface="+mn-ea"/>
                <a:cs typeface="+mn-cs"/>
              </a:rPr>
              <a:t>.</a:t>
            </a:r>
            <a:endParaRPr lang="en-GB" sz="1200" u="none" strike="noStrike" kern="1200" dirty="0" smtClean="0">
              <a:solidFill>
                <a:schemeClr val="tx1"/>
              </a:solidFill>
              <a:effectLst/>
              <a:latin typeface="+mn-lt"/>
              <a:ea typeface="+mn-ea"/>
              <a:cs typeface="+mn-cs"/>
            </a:endParaRPr>
          </a:p>
          <a:p>
            <a:pPr lvl="0" fontAlgn="base"/>
            <a:r>
              <a:rPr lang="en-US" sz="1200" u="none" strike="noStrike" kern="1200" dirty="0" smtClean="0">
                <a:solidFill>
                  <a:schemeClr val="tx1"/>
                </a:solidFill>
                <a:effectLst/>
                <a:latin typeface="+mn-lt"/>
                <a:ea typeface="+mn-ea"/>
                <a:cs typeface="+mn-cs"/>
              </a:rPr>
              <a:t>If you see any criminal content you should report it to the </a:t>
            </a:r>
            <a:r>
              <a:rPr lang="en-US" sz="1200" b="1" u="none" strike="noStrike" kern="1200" dirty="0" smtClean="0">
                <a:solidFill>
                  <a:schemeClr val="tx1"/>
                </a:solidFill>
                <a:effectLst/>
                <a:latin typeface="+mn-lt"/>
                <a:ea typeface="+mn-ea"/>
                <a:cs typeface="+mn-cs"/>
              </a:rPr>
              <a:t>Internet Watch Foundation -</a:t>
            </a:r>
            <a:r>
              <a:rPr lang="en-US" sz="1200" u="none" strike="noStrike" kern="1200" dirty="0" smtClean="0">
                <a:solidFill>
                  <a:schemeClr val="tx1"/>
                </a:solidFill>
                <a:effectLst/>
                <a:latin typeface="+mn-lt"/>
                <a:ea typeface="+mn-ea"/>
                <a:cs typeface="+mn-cs"/>
              </a:rPr>
              <a:t> https://www.iwf.org.uk/</a:t>
            </a:r>
            <a:r>
              <a:rPr lang="en-US" sz="1200" b="1" u="none" strike="noStrike" kern="1200" dirty="0" smtClean="0">
                <a:solidFill>
                  <a:schemeClr val="tx1"/>
                </a:solidFill>
                <a:effectLst/>
                <a:latin typeface="+mn-lt"/>
                <a:ea typeface="+mn-ea"/>
                <a:cs typeface="+mn-cs"/>
              </a:rPr>
              <a:t>.</a:t>
            </a:r>
            <a:endParaRPr lang="en-GB" sz="1200" u="none" strike="noStrike" kern="1200" dirty="0" smtClean="0">
              <a:solidFill>
                <a:schemeClr val="tx1"/>
              </a:solidFill>
              <a:effectLst/>
              <a:latin typeface="+mn-lt"/>
              <a:ea typeface="+mn-ea"/>
              <a:cs typeface="+mn-cs"/>
            </a:endParaRPr>
          </a:p>
          <a:p>
            <a:pPr lvl="0" fontAlgn="base"/>
            <a:endParaRPr lang="en-US" sz="1200" u="none" strike="noStrike" kern="1200" dirty="0" smtClean="0">
              <a:solidFill>
                <a:schemeClr val="tx1"/>
              </a:solidFill>
              <a:effectLst/>
              <a:latin typeface="+mn-lt"/>
              <a:ea typeface="+mn-ea"/>
              <a:cs typeface="+mn-cs"/>
            </a:endParaRPr>
          </a:p>
          <a:p>
            <a:pPr lvl="0" fontAlgn="base"/>
            <a:r>
              <a:rPr lang="en-US" sz="1200" u="none" strike="noStrike" kern="1200" dirty="0" smtClean="0">
                <a:solidFill>
                  <a:schemeClr val="tx1"/>
                </a:solidFill>
                <a:effectLst/>
                <a:latin typeface="+mn-lt"/>
                <a:ea typeface="+mn-ea"/>
                <a:cs typeface="+mn-cs"/>
              </a:rPr>
              <a:t>Most gaming platforms have guidelines about the content that they allow on the site. If content breaks the rules, users are encouraged to report it so that the platform can maintain the community.</a:t>
            </a:r>
            <a:endParaRPr lang="en-GB" sz="1200" u="none" strike="noStrike" kern="1200" dirty="0" smtClean="0">
              <a:solidFill>
                <a:schemeClr val="tx1"/>
              </a:solidFill>
              <a:effectLst/>
              <a:latin typeface="+mn-lt"/>
              <a:ea typeface="+mn-ea"/>
              <a:cs typeface="+mn-cs"/>
            </a:endParaRPr>
          </a:p>
          <a:p>
            <a:pPr lvl="0" fontAlgn="base"/>
            <a:r>
              <a:rPr lang="en-US" sz="1200" u="none" strike="noStrike" kern="1200" dirty="0" smtClean="0">
                <a:solidFill>
                  <a:schemeClr val="tx1"/>
                </a:solidFill>
                <a:effectLst/>
                <a:latin typeface="+mn-lt"/>
                <a:ea typeface="+mn-ea"/>
                <a:cs typeface="+mn-cs"/>
              </a:rPr>
              <a:t>You can follow the links in this Childnet International</a:t>
            </a:r>
            <a:r>
              <a:rPr lang="en-US" sz="1200" u="none" strike="noStrike" kern="1200" baseline="0" dirty="0" smtClean="0">
                <a:solidFill>
                  <a:schemeClr val="tx1"/>
                </a:solidFill>
                <a:effectLst/>
                <a:latin typeface="+mn-lt"/>
                <a:ea typeface="+mn-ea"/>
                <a:cs typeface="+mn-cs"/>
              </a:rPr>
              <a:t> page - https://www.childnet.com/resources/how-to-make-a-report/</a:t>
            </a:r>
            <a:r>
              <a:rPr lang="en-US" sz="1200" u="none" strike="noStrike" kern="1200" dirty="0" smtClean="0">
                <a:solidFill>
                  <a:schemeClr val="tx1"/>
                </a:solidFill>
                <a:effectLst/>
                <a:latin typeface="+mn-lt"/>
                <a:ea typeface="+mn-ea"/>
                <a:cs typeface="+mn-cs"/>
              </a:rPr>
              <a:t> to discover how to report on PlayStation Network and Xbox Live.</a:t>
            </a:r>
            <a:endParaRPr lang="en-GB" sz="1200" u="none" strike="noStrike"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F11E06BD-A826-6240-903D-A121E29615CC}" type="slidenum">
              <a:rPr lang="en-US" smtClean="0"/>
              <a:t>17</a:t>
            </a:fld>
            <a:endParaRPr lang="en-US"/>
          </a:p>
        </p:txBody>
      </p:sp>
    </p:spTree>
    <p:extLst>
      <p:ext uri="{BB962C8B-B14F-4D97-AF65-F5344CB8AC3E}">
        <p14:creationId xmlns:p14="http://schemas.microsoft.com/office/powerpoint/2010/main" val="4087338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Parents and carers should always verify the age rating and content of the video game. The app store where you purchase the video game will have ratings on the age-appropriateness of the video game, but parents and carers should further verify the appropriateness with other reliable sources, such as:</a:t>
            </a:r>
          </a:p>
          <a:p>
            <a:pPr lvl="0" fontAlgn="base"/>
            <a:r>
              <a:rPr lang="en-GB" sz="1200" u="none" strike="noStrike" kern="1200" dirty="0" smtClean="0">
                <a:solidFill>
                  <a:schemeClr val="tx1"/>
                </a:solidFill>
                <a:effectLst/>
                <a:latin typeface="+mn-lt"/>
                <a:ea typeface="+mn-ea"/>
                <a:cs typeface="+mn-cs"/>
              </a:rPr>
              <a:t>PEGI – </a:t>
            </a:r>
            <a:r>
              <a:rPr lang="en-GB" sz="1200" u="sng" strike="noStrike" kern="1200" dirty="0" smtClean="0">
                <a:solidFill>
                  <a:schemeClr val="tx1"/>
                </a:solidFill>
                <a:effectLst/>
                <a:latin typeface="+mn-lt"/>
                <a:ea typeface="+mn-ea"/>
                <a:cs typeface="+mn-cs"/>
              </a:rPr>
              <a:t>http://www.pegi.info/</a:t>
            </a:r>
            <a:r>
              <a:rPr lang="en-GB" sz="1200" u="none" strike="noStrike" kern="1200" dirty="0" smtClean="0">
                <a:solidFill>
                  <a:schemeClr val="tx1"/>
                </a:solidFill>
                <a:effectLst/>
                <a:latin typeface="+mn-lt"/>
                <a:ea typeface="+mn-ea"/>
                <a:cs typeface="+mn-cs"/>
              </a:rPr>
              <a:t> –</a:t>
            </a:r>
            <a:r>
              <a:rPr lang="en-GB" sz="1200" u="none" strike="noStrike" kern="1200" baseline="0" dirty="0" smtClean="0">
                <a:solidFill>
                  <a:schemeClr val="tx1"/>
                </a:solidFill>
                <a:effectLst/>
                <a:latin typeface="+mn-lt"/>
                <a:ea typeface="+mn-ea"/>
                <a:cs typeface="+mn-cs"/>
              </a:rPr>
              <a:t> </a:t>
            </a:r>
            <a:r>
              <a:rPr lang="en-GB" sz="1200" u="none" strike="noStrike" kern="1200" dirty="0" smtClean="0">
                <a:solidFill>
                  <a:schemeClr val="tx1"/>
                </a:solidFill>
                <a:effectLst/>
                <a:latin typeface="+mn-lt"/>
                <a:ea typeface="+mn-ea"/>
                <a:cs typeface="+mn-cs"/>
              </a:rPr>
              <a:t>European video game rating and explanation of 3, 7, 12, 16 and 18 labelling.</a:t>
            </a:r>
          </a:p>
          <a:p>
            <a:pPr lvl="0" fontAlgn="base"/>
            <a:r>
              <a:rPr lang="en-GB" sz="1200" u="none" strike="noStrike" kern="1200" dirty="0" smtClean="0">
                <a:solidFill>
                  <a:schemeClr val="tx1"/>
                </a:solidFill>
                <a:effectLst/>
                <a:latin typeface="+mn-lt"/>
                <a:ea typeface="+mn-ea"/>
                <a:cs typeface="+mn-cs"/>
              </a:rPr>
              <a:t>VSC– https://videostandards.org.uk/RatingBoard/ – Responsible for the PEGI ratings in the UK, and provide more detailed account of why a video game has a particular rating from its examiners.</a:t>
            </a:r>
          </a:p>
          <a:p>
            <a:pPr lvl="0" fontAlgn="base"/>
            <a:r>
              <a:rPr lang="en-GB" sz="1200" u="none" strike="noStrike" kern="1200" dirty="0" smtClean="0">
                <a:solidFill>
                  <a:schemeClr val="tx1"/>
                </a:solidFill>
                <a:effectLst/>
                <a:latin typeface="+mn-lt"/>
                <a:ea typeface="+mn-ea"/>
                <a:cs typeface="+mn-cs"/>
              </a:rPr>
              <a:t>Common Sense</a:t>
            </a:r>
            <a:r>
              <a:rPr lang="en-GB" sz="1200" u="none" strike="noStrike" kern="1200" baseline="0" dirty="0" smtClean="0">
                <a:solidFill>
                  <a:schemeClr val="tx1"/>
                </a:solidFill>
                <a:effectLst/>
                <a:latin typeface="+mn-lt"/>
                <a:ea typeface="+mn-ea"/>
                <a:cs typeface="+mn-cs"/>
              </a:rPr>
              <a:t> Media </a:t>
            </a:r>
            <a:r>
              <a:rPr lang="en-GB" sz="1200" u="none" strike="noStrike" kern="1200" dirty="0" smtClean="0">
                <a:solidFill>
                  <a:schemeClr val="tx1"/>
                </a:solidFill>
                <a:effectLst/>
                <a:latin typeface="+mn-lt"/>
                <a:ea typeface="+mn-ea"/>
                <a:cs typeface="+mn-cs"/>
              </a:rPr>
              <a:t>–  </a:t>
            </a:r>
            <a:r>
              <a:rPr lang="en-GB" sz="1200" u="sng" strike="noStrike" kern="1200" dirty="0" smtClean="0">
                <a:solidFill>
                  <a:schemeClr val="tx1"/>
                </a:solidFill>
                <a:effectLst/>
                <a:latin typeface="+mn-lt"/>
                <a:ea typeface="+mn-ea"/>
                <a:cs typeface="+mn-cs"/>
              </a:rPr>
              <a:t>https://www.commonsensemedia.org/game-reviews</a:t>
            </a:r>
            <a:r>
              <a:rPr lang="en-GB" sz="1200" u="none" strike="noStrike" kern="1200" dirty="0" smtClean="0">
                <a:solidFill>
                  <a:schemeClr val="tx1"/>
                </a:solidFill>
                <a:effectLst/>
                <a:latin typeface="+mn-lt"/>
                <a:ea typeface="+mn-ea"/>
                <a:cs typeface="+mn-cs"/>
              </a:rPr>
              <a:t> – provides reviews on video games from the perspectives of parents and carers, children and young people</a:t>
            </a:r>
          </a:p>
          <a:p>
            <a:pPr lvl="0" fontAlgn="base"/>
            <a:r>
              <a:rPr lang="en-GB" sz="1200" u="none" strike="noStrike" kern="1200" dirty="0" smtClean="0">
                <a:solidFill>
                  <a:schemeClr val="tx1"/>
                </a:solidFill>
                <a:effectLst/>
                <a:latin typeface="+mn-lt"/>
                <a:ea typeface="+mn-ea"/>
                <a:cs typeface="+mn-cs"/>
              </a:rPr>
              <a:t>International Age Rating Coalition– </a:t>
            </a:r>
            <a:r>
              <a:rPr lang="en-GB" sz="1200" u="sng" strike="noStrike" kern="1200" dirty="0" smtClean="0">
                <a:solidFill>
                  <a:schemeClr val="tx1"/>
                </a:solidFill>
                <a:effectLst/>
                <a:latin typeface="+mn-lt"/>
                <a:ea typeface="+mn-ea"/>
                <a:cs typeface="+mn-cs"/>
              </a:rPr>
              <a:t>https://www.globalratings.com/</a:t>
            </a:r>
            <a:r>
              <a:rPr lang="en-GB" sz="1200" u="none" strike="noStrike" kern="1200" dirty="0" smtClean="0">
                <a:solidFill>
                  <a:schemeClr val="tx1"/>
                </a:solidFill>
                <a:effectLst/>
                <a:latin typeface="+mn-lt"/>
                <a:ea typeface="+mn-ea"/>
                <a:cs typeface="+mn-cs"/>
              </a:rPr>
              <a:t> – global rating system that reflects cultural differences among nations and religions</a:t>
            </a:r>
          </a:p>
          <a:p>
            <a:pPr lvl="0" fontAlgn="base"/>
            <a:r>
              <a:rPr lang="en-GB" sz="1200" u="none" strike="noStrike" kern="1200" dirty="0" smtClean="0">
                <a:solidFill>
                  <a:schemeClr val="tx1"/>
                </a:solidFill>
                <a:effectLst/>
                <a:latin typeface="+mn-lt"/>
                <a:ea typeface="+mn-ea"/>
                <a:cs typeface="+mn-cs"/>
              </a:rPr>
              <a:t>Entertainment</a:t>
            </a:r>
            <a:r>
              <a:rPr lang="en-GB" sz="1200" u="none" strike="noStrike" kern="1200" baseline="0" dirty="0" smtClean="0">
                <a:solidFill>
                  <a:schemeClr val="tx1"/>
                </a:solidFill>
                <a:effectLst/>
                <a:latin typeface="+mn-lt"/>
                <a:ea typeface="+mn-ea"/>
                <a:cs typeface="+mn-cs"/>
              </a:rPr>
              <a:t> Software Rating Board</a:t>
            </a:r>
            <a:r>
              <a:rPr lang="en-GB" sz="1200" u="none" strike="noStrike" kern="1200" dirty="0" smtClean="0">
                <a:solidFill>
                  <a:schemeClr val="tx1"/>
                </a:solidFill>
                <a:effectLst/>
                <a:latin typeface="+mn-lt"/>
                <a:ea typeface="+mn-ea"/>
                <a:cs typeface="+mn-cs"/>
              </a:rPr>
              <a:t>– https://www.esrb.org/ – North American rating system as a large number of apps and video games come from North America. </a:t>
            </a:r>
          </a:p>
          <a:p>
            <a:r>
              <a:rPr lang="en-GB" sz="1200" kern="1200" dirty="0" smtClean="0">
                <a:solidFill>
                  <a:schemeClr val="tx1"/>
                </a:solidFill>
                <a:effectLst/>
                <a:latin typeface="+mn-lt"/>
                <a:ea typeface="+mn-ea"/>
                <a:cs typeface="+mn-cs"/>
              </a:rPr>
              <a:t>All of the above links are available in English language only.</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18</a:t>
            </a:fld>
            <a:endParaRPr lang="en-US"/>
          </a:p>
        </p:txBody>
      </p:sp>
    </p:spTree>
    <p:extLst>
      <p:ext uri="{BB962C8B-B14F-4D97-AF65-F5344CB8AC3E}">
        <p14:creationId xmlns:p14="http://schemas.microsoft.com/office/powerpoint/2010/main" val="13904444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u="none" strike="noStrike" kern="1200" dirty="0" smtClean="0">
                <a:solidFill>
                  <a:schemeClr val="tx1"/>
                </a:solidFill>
                <a:effectLst/>
                <a:latin typeface="+mn-lt"/>
                <a:ea typeface="+mn-ea"/>
                <a:cs typeface="+mn-cs"/>
              </a:rPr>
              <a:t>Parents and carers can stay current with ever-changing trends by talking with their child/children.</a:t>
            </a:r>
          </a:p>
          <a:p>
            <a:pPr lvl="0" fontAlgn="base"/>
            <a:r>
              <a:rPr lang="en-GB" sz="1200" u="none" strike="noStrike" kern="1200" dirty="0" smtClean="0">
                <a:solidFill>
                  <a:schemeClr val="tx1"/>
                </a:solidFill>
                <a:effectLst/>
                <a:latin typeface="+mn-lt"/>
                <a:ea typeface="+mn-ea"/>
                <a:cs typeface="+mn-cs"/>
              </a:rPr>
              <a:t>Active engagement around social media and video gaming trends helps parents and carers foster trust.</a:t>
            </a:r>
          </a:p>
          <a:p>
            <a:pPr lvl="0" fontAlgn="base"/>
            <a:r>
              <a:rPr lang="en-GB" sz="1200" u="none" strike="noStrike" kern="1200" dirty="0" smtClean="0">
                <a:solidFill>
                  <a:schemeClr val="tx1"/>
                </a:solidFill>
                <a:effectLst/>
                <a:latin typeface="+mn-lt"/>
                <a:ea typeface="+mn-ea"/>
                <a:cs typeface="+mn-cs"/>
              </a:rPr>
              <a:t>Parents and carers can visit the Hwb</a:t>
            </a:r>
            <a:r>
              <a:rPr lang="en-GB" sz="1200" u="none" strike="noStrike" kern="1200" baseline="0" dirty="0" smtClean="0">
                <a:solidFill>
                  <a:schemeClr val="tx1"/>
                </a:solidFill>
                <a:effectLst/>
                <a:latin typeface="+mn-lt"/>
                <a:ea typeface="+mn-ea"/>
                <a:cs typeface="+mn-cs"/>
              </a:rPr>
              <a:t> Online Safety Zone</a:t>
            </a:r>
            <a:r>
              <a:rPr lang="en-GB" sz="1200" u="none" strike="noStrike" kern="1200" dirty="0" smtClean="0">
                <a:solidFill>
                  <a:schemeClr val="tx1"/>
                </a:solidFill>
                <a:effectLst/>
                <a:latin typeface="+mn-lt"/>
                <a:ea typeface="+mn-ea"/>
                <a:cs typeface="+mn-cs"/>
              </a:rPr>
              <a:t>– https://hwb.gov.wales/onlinesafety or subscribe to newsletters from Hwb</a:t>
            </a:r>
            <a:r>
              <a:rPr lang="en-GB" sz="1200" u="none" strike="noStrike" kern="1200" baseline="0" dirty="0" smtClean="0">
                <a:solidFill>
                  <a:schemeClr val="tx1"/>
                </a:solidFill>
                <a:effectLst/>
                <a:latin typeface="+mn-lt"/>
                <a:ea typeface="+mn-ea"/>
                <a:cs typeface="+mn-cs"/>
              </a:rPr>
              <a:t> Online Safety Zone</a:t>
            </a:r>
            <a:r>
              <a:rPr lang="en-GB" sz="1200" u="none" strike="noStrike" kern="1200" dirty="0" smtClean="0">
                <a:solidFill>
                  <a:schemeClr val="tx1"/>
                </a:solidFill>
                <a:effectLst/>
                <a:latin typeface="+mn-lt"/>
                <a:ea typeface="+mn-ea"/>
                <a:cs typeface="+mn-cs"/>
              </a:rPr>
              <a:t>– https://hwb.gov.wales/onlinesafety, Uke Safer Internet Centre – https://saferinternet.us18.list-manage.com/subscribe?u=8535f411306c2a993fec6e332&amp;id=7e7dd29b6c, Childnet- https://www.childnet.com/, Internet</a:t>
            </a:r>
            <a:r>
              <a:rPr lang="en-GB" sz="1200" u="none" strike="noStrike" kern="1200" baseline="0" dirty="0" smtClean="0">
                <a:solidFill>
                  <a:schemeClr val="tx1"/>
                </a:solidFill>
                <a:effectLst/>
                <a:latin typeface="+mn-lt"/>
                <a:ea typeface="+mn-ea"/>
                <a:cs typeface="+mn-cs"/>
              </a:rPr>
              <a:t> Matters - https://www.internetmatters.org/hub/enewsletter-archive/</a:t>
            </a:r>
            <a:r>
              <a:rPr lang="en-GB" sz="1200" u="none" strike="noStrike" kern="1200" dirty="0" smtClean="0">
                <a:solidFill>
                  <a:schemeClr val="tx1"/>
                </a:solidFill>
                <a:effectLst/>
                <a:latin typeface="+mn-lt"/>
                <a:ea typeface="+mn-ea"/>
                <a:cs typeface="+mn-cs"/>
              </a:rPr>
              <a:t>, or </a:t>
            </a:r>
            <a:r>
              <a:rPr lang="en-GB" sz="1200" u="none" strike="noStrike" kern="1200" dirty="0" err="1" smtClean="0">
                <a:solidFill>
                  <a:schemeClr val="tx1"/>
                </a:solidFill>
                <a:effectLst/>
                <a:latin typeface="+mn-lt"/>
                <a:ea typeface="+mn-ea"/>
                <a:cs typeface="+mn-cs"/>
              </a:rPr>
              <a:t>ParentZone</a:t>
            </a:r>
            <a:r>
              <a:rPr lang="en-GB" sz="1200" u="none" strike="noStrike" kern="1200" baseline="0" dirty="0" smtClean="0">
                <a:solidFill>
                  <a:schemeClr val="tx1"/>
                </a:solidFill>
                <a:effectLst/>
                <a:latin typeface="+mn-lt"/>
                <a:ea typeface="+mn-ea"/>
                <a:cs typeface="+mn-cs"/>
              </a:rPr>
              <a:t> - https://parentzone.org.uk/</a:t>
            </a:r>
            <a:r>
              <a:rPr lang="en-GB" sz="1200" u="none" strike="noStrike"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19</a:t>
            </a:fld>
            <a:endParaRPr lang="en-US"/>
          </a:p>
        </p:txBody>
      </p:sp>
    </p:spTree>
    <p:extLst>
      <p:ext uri="{BB962C8B-B14F-4D97-AF65-F5344CB8AC3E}">
        <p14:creationId xmlns:p14="http://schemas.microsoft.com/office/powerpoint/2010/main" val="290520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Every family is different and some may allow more or less time.</a:t>
            </a:r>
          </a:p>
          <a:p>
            <a:pPr lvl="0" fontAlgn="base"/>
            <a:r>
              <a:rPr lang="en-GB" sz="1200" u="none" strike="noStrike" kern="1200" dirty="0" smtClean="0">
                <a:solidFill>
                  <a:schemeClr val="tx1"/>
                </a:solidFill>
                <a:effectLst/>
                <a:latin typeface="+mn-lt"/>
                <a:ea typeface="+mn-ea"/>
                <a:cs typeface="+mn-cs"/>
              </a:rPr>
              <a:t>What is important is to determine the guidelines and maintain balance.</a:t>
            </a:r>
          </a:p>
          <a:p>
            <a:pPr lvl="0" fontAlgn="base"/>
            <a:r>
              <a:rPr lang="en-GB" sz="1200" u="none" strike="noStrike" kern="1200" dirty="0" smtClean="0">
                <a:solidFill>
                  <a:schemeClr val="tx1"/>
                </a:solidFill>
                <a:effectLst/>
                <a:latin typeface="+mn-lt"/>
                <a:ea typeface="+mn-ea"/>
                <a:cs typeface="+mn-cs"/>
              </a:rPr>
              <a:t>Rather than focusing on a time ban, it may be more relevant to identify which specific activities should be limited.</a:t>
            </a:r>
          </a:p>
          <a:p>
            <a:pPr lvl="0" fontAlgn="base"/>
            <a:endParaRPr lang="en-GB" sz="1200" u="none" strike="noStrike" kern="1200" dirty="0" smtClean="0">
              <a:solidFill>
                <a:schemeClr val="tx1"/>
              </a:solidFill>
              <a:effectLst/>
              <a:latin typeface="+mn-lt"/>
              <a:ea typeface="+mn-ea"/>
              <a:cs typeface="+mn-cs"/>
            </a:endParaRPr>
          </a:p>
          <a:p>
            <a:pPr lvl="0" fontAlgn="base"/>
            <a:r>
              <a:rPr lang="en-GB" sz="1200" u="none" strike="noStrike" kern="1200" dirty="0" smtClean="0">
                <a:solidFill>
                  <a:schemeClr val="tx1"/>
                </a:solidFill>
                <a:effectLst/>
                <a:latin typeface="+mn-lt"/>
                <a:ea typeface="+mn-ea"/>
                <a:cs typeface="+mn-cs"/>
              </a:rPr>
              <a:t>The next slides will help families create and maintain media and gaming balance.</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20</a:t>
            </a:fld>
            <a:endParaRPr lang="en-US"/>
          </a:p>
        </p:txBody>
      </p:sp>
    </p:spTree>
    <p:extLst>
      <p:ext uri="{BB962C8B-B14F-4D97-AF65-F5344CB8AC3E}">
        <p14:creationId xmlns:p14="http://schemas.microsoft.com/office/powerpoint/2010/main" val="12942775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US" sz="1200" dirty="0" smtClean="0"/>
              <a:t>Is my child overexcited or aggressive when using a screen (video game, smartphone, tablet, computer, television, etc.)?</a:t>
            </a:r>
            <a:endParaRPr lang="en-GB" sz="1200" dirty="0" smtClean="0"/>
          </a:p>
          <a:p>
            <a:pPr lvl="0" fontAlgn="base"/>
            <a:r>
              <a:rPr lang="en-US" sz="1200" dirty="0" smtClean="0"/>
              <a:t>Is my child irritable, angry or uncontrollable when asked to stop using the device?</a:t>
            </a:r>
            <a:endParaRPr lang="en-GB" sz="1200" dirty="0" smtClean="0"/>
          </a:p>
          <a:p>
            <a:pPr lvl="0" fontAlgn="base"/>
            <a:r>
              <a:rPr lang="en-US" sz="1200" dirty="0" smtClean="0"/>
              <a:t>Is my child complaining about eye strain, back pains or neck aches?</a:t>
            </a:r>
            <a:endParaRPr lang="en-GB" sz="1200" dirty="0" smtClean="0"/>
          </a:p>
          <a:p>
            <a:pPr lvl="0" fontAlgn="base"/>
            <a:r>
              <a:rPr lang="en-US" sz="1200" dirty="0" smtClean="0"/>
              <a:t>Is my child physically healthy and sleeping enough? </a:t>
            </a:r>
            <a:endParaRPr lang="en-GB" sz="1200" dirty="0" smtClean="0"/>
          </a:p>
          <a:p>
            <a:pPr lvl="0" fontAlgn="base"/>
            <a:r>
              <a:rPr lang="en-US" sz="1200" dirty="0" smtClean="0"/>
              <a:t>Is my child connecting socially with family and friends (in any form)? </a:t>
            </a:r>
            <a:endParaRPr lang="en-GB" sz="1200" dirty="0" smtClean="0"/>
          </a:p>
          <a:p>
            <a:pPr lvl="0" fontAlgn="base"/>
            <a:r>
              <a:rPr lang="en-US" sz="1200" dirty="0" smtClean="0"/>
              <a:t>Is my child engaged with and achieving in school? </a:t>
            </a:r>
            <a:endParaRPr lang="en-GB" sz="1200" dirty="0" smtClean="0"/>
          </a:p>
          <a:p>
            <a:pPr lvl="0" fontAlgn="base"/>
            <a:r>
              <a:rPr lang="en-US" sz="1200" dirty="0" smtClean="0"/>
              <a:t>Is my child pursuing interests and hobbies (in any form)? </a:t>
            </a:r>
            <a:endParaRPr lang="en-GB" sz="1200" dirty="0" smtClean="0"/>
          </a:p>
          <a:p>
            <a:pPr lvl="0" fontAlgn="base"/>
            <a:r>
              <a:rPr lang="en-US" sz="1200" dirty="0" smtClean="0"/>
              <a:t>Is my child having fun and learning in their use of digital media?</a:t>
            </a:r>
            <a:endParaRPr lang="en-GB" sz="1200" dirty="0" smtClean="0"/>
          </a:p>
          <a:p>
            <a:r>
              <a:rPr lang="en-GB" sz="1200" kern="1200" dirty="0" smtClean="0">
                <a:solidFill>
                  <a:schemeClr val="tx1"/>
                </a:solidFill>
                <a:effectLst/>
                <a:latin typeface="+mn-lt"/>
                <a:ea typeface="+mn-ea"/>
                <a:cs typeface="+mn-cs"/>
              </a:rPr>
              <a:t> </a:t>
            </a:r>
          </a:p>
          <a:p>
            <a:pPr lvl="0" fontAlgn="base"/>
            <a:r>
              <a:rPr lang="en-US" sz="1200" u="none" strike="noStrike" kern="1200" dirty="0" smtClean="0">
                <a:solidFill>
                  <a:schemeClr val="tx1"/>
                </a:solidFill>
                <a:effectLst/>
                <a:latin typeface="+mn-lt"/>
                <a:ea typeface="+mn-ea"/>
                <a:cs typeface="+mn-cs"/>
              </a:rPr>
              <a:t>The last five questions are based on guidelines established by EU</a:t>
            </a:r>
            <a:r>
              <a:rPr lang="en-US" sz="1200" u="none" strike="noStrike" kern="1200" baseline="0" dirty="0" smtClean="0">
                <a:solidFill>
                  <a:schemeClr val="tx1"/>
                </a:solidFill>
                <a:effectLst/>
                <a:latin typeface="+mn-lt"/>
                <a:ea typeface="+mn-ea"/>
                <a:cs typeface="+mn-cs"/>
              </a:rPr>
              <a:t> Kids Online (http://eprints.lse.ac.uk/66927/1/Policy%20Brief%2017-%20Families%20%20Screen%20Time.pdf)</a:t>
            </a:r>
            <a:endParaRPr lang="en-GB" sz="1200" u="none" strike="noStrike"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21</a:t>
            </a:fld>
            <a:endParaRPr lang="en-US"/>
          </a:p>
        </p:txBody>
      </p:sp>
    </p:spTree>
    <p:extLst>
      <p:ext uri="{BB962C8B-B14F-4D97-AF65-F5344CB8AC3E}">
        <p14:creationId xmlns:p14="http://schemas.microsoft.com/office/powerpoint/2010/main" val="14775405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Whether you create a family media plan or not, having written guidelines about social media can help your child/children use social media responsibly.</a:t>
            </a:r>
          </a:p>
          <a:p>
            <a:pPr lvl="0" fontAlgn="base"/>
            <a:r>
              <a:rPr lang="en-GB" sz="1200" u="none" strike="noStrike" kern="1200" dirty="0" smtClean="0">
                <a:solidFill>
                  <a:schemeClr val="tx1"/>
                </a:solidFill>
                <a:effectLst/>
                <a:latin typeface="+mn-lt"/>
                <a:ea typeface="+mn-ea"/>
                <a:cs typeface="+mn-cs"/>
              </a:rPr>
              <a:t>Guidelines should cover a few basics such as:</a:t>
            </a:r>
          </a:p>
          <a:p>
            <a:pPr lvl="0" fontAlgn="base"/>
            <a:r>
              <a:rPr lang="en-GB" sz="1200" u="none" strike="noStrike" kern="1200" dirty="0" smtClean="0">
                <a:solidFill>
                  <a:schemeClr val="tx1"/>
                </a:solidFill>
                <a:effectLst/>
                <a:latin typeface="+mn-lt"/>
                <a:ea typeface="+mn-ea"/>
                <a:cs typeface="+mn-cs"/>
              </a:rPr>
              <a:t>when it’s okay to use social media</a:t>
            </a:r>
          </a:p>
          <a:p>
            <a:pPr lvl="0" fontAlgn="base"/>
            <a:r>
              <a:rPr lang="en-GB" sz="1200" u="none" strike="noStrike" kern="1200" dirty="0" smtClean="0">
                <a:solidFill>
                  <a:schemeClr val="tx1"/>
                </a:solidFill>
                <a:effectLst/>
                <a:latin typeface="+mn-lt"/>
                <a:ea typeface="+mn-ea"/>
                <a:cs typeface="+mn-cs"/>
              </a:rPr>
              <a:t>how long your child/children can spend on social media</a:t>
            </a:r>
          </a:p>
          <a:p>
            <a:pPr lvl="0" fontAlgn="base"/>
            <a:r>
              <a:rPr lang="en-GB" sz="1200" u="none" strike="noStrike" kern="1200" dirty="0" smtClean="0">
                <a:solidFill>
                  <a:schemeClr val="tx1"/>
                </a:solidFill>
                <a:effectLst/>
                <a:latin typeface="+mn-lt"/>
                <a:ea typeface="+mn-ea"/>
                <a:cs typeface="+mn-cs"/>
              </a:rPr>
              <a:t>where it’s okay to use social media</a:t>
            </a:r>
          </a:p>
          <a:p>
            <a:pPr lvl="0" fontAlgn="base"/>
            <a:r>
              <a:rPr lang="en-GB" sz="1200" u="none" strike="noStrike" kern="1200" dirty="0" smtClean="0">
                <a:solidFill>
                  <a:schemeClr val="tx1"/>
                </a:solidFill>
                <a:effectLst/>
                <a:latin typeface="+mn-lt"/>
                <a:ea typeface="+mn-ea"/>
                <a:cs typeface="+mn-cs"/>
              </a:rPr>
              <a:t>rules on uploading and sharing messages, images and video</a:t>
            </a:r>
          </a:p>
          <a:p>
            <a:pPr lvl="0" fontAlgn="base"/>
            <a:r>
              <a:rPr lang="en-GB" sz="1200" u="none" strike="noStrike" kern="1200" dirty="0" smtClean="0">
                <a:solidFill>
                  <a:schemeClr val="tx1"/>
                </a:solidFill>
                <a:effectLst/>
                <a:latin typeface="+mn-lt"/>
                <a:ea typeface="+mn-ea"/>
                <a:cs typeface="+mn-cs"/>
              </a:rPr>
              <a:t>privacy guidelines.</a:t>
            </a:r>
          </a:p>
          <a:p>
            <a:r>
              <a:rPr lang="en-GB" sz="1200" kern="1200" dirty="0" smtClean="0">
                <a:solidFill>
                  <a:schemeClr val="tx1"/>
                </a:solidFill>
                <a:effectLst/>
                <a:latin typeface="+mn-lt"/>
                <a:ea typeface="+mn-ea"/>
                <a:cs typeface="+mn-cs"/>
              </a:rPr>
              <a:t> </a:t>
            </a:r>
          </a:p>
          <a:p>
            <a:pPr lvl="0" fontAlgn="base"/>
            <a:r>
              <a:rPr lang="en-GB" sz="1200" u="none" strike="noStrike" kern="1200" dirty="0" smtClean="0">
                <a:solidFill>
                  <a:schemeClr val="tx1"/>
                </a:solidFill>
                <a:effectLst/>
                <a:latin typeface="+mn-lt"/>
                <a:ea typeface="+mn-ea"/>
                <a:cs typeface="+mn-cs"/>
              </a:rPr>
              <a:t>Parents and carers should regularly check privacy and location settings to make sure they have not been inadvertently changed.</a:t>
            </a:r>
          </a:p>
          <a:p>
            <a:pPr lvl="0" fontAlgn="base"/>
            <a:r>
              <a:rPr lang="en-GB" sz="1200" u="none" strike="noStrike" kern="1200" dirty="0" smtClean="0">
                <a:solidFill>
                  <a:schemeClr val="tx1"/>
                </a:solidFill>
                <a:effectLst/>
                <a:latin typeface="+mn-lt"/>
                <a:ea typeface="+mn-ea"/>
                <a:cs typeface="+mn-cs"/>
              </a:rPr>
              <a:t>Parents and carers should discuss how large social media platforms handle users’ data – and specifically, children’s data.</a:t>
            </a:r>
          </a:p>
          <a:p>
            <a:pPr lvl="0" fontAlgn="base"/>
            <a:r>
              <a:rPr lang="en-GB" sz="1200" u="none" strike="noStrike" kern="1200" dirty="0" smtClean="0">
                <a:solidFill>
                  <a:schemeClr val="tx1"/>
                </a:solidFill>
                <a:effectLst/>
                <a:latin typeface="+mn-lt"/>
                <a:ea typeface="+mn-ea"/>
                <a:cs typeface="+mn-cs"/>
              </a:rPr>
              <a:t>Parents and carers should also consider applying those guidelines to their own social media habits.</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22</a:t>
            </a:fld>
            <a:endParaRPr lang="en-US"/>
          </a:p>
        </p:txBody>
      </p:sp>
    </p:spTree>
    <p:extLst>
      <p:ext uri="{BB962C8B-B14F-4D97-AF65-F5344CB8AC3E}">
        <p14:creationId xmlns:p14="http://schemas.microsoft.com/office/powerpoint/2010/main" val="8218281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Hand out the family media agreements and advice sheets so that parents and carers have guidelines.</a:t>
            </a:r>
          </a:p>
          <a:p>
            <a:pPr lvl="0" fontAlgn="base"/>
            <a:r>
              <a:rPr lang="en-GB" sz="1200" u="none" strike="noStrike" kern="1200" dirty="0" smtClean="0">
                <a:solidFill>
                  <a:schemeClr val="tx1"/>
                </a:solidFill>
                <a:effectLst/>
                <a:latin typeface="+mn-lt"/>
                <a:ea typeface="+mn-ea"/>
                <a:cs typeface="+mn-cs"/>
              </a:rPr>
              <a:t>The facilitator can take a few minutes to review the Childnet advice sheet – which provides advice on how to successfully create and maintain media rules and behaviours for families.</a:t>
            </a:r>
          </a:p>
          <a:p>
            <a:pPr lvl="0" fontAlgn="base"/>
            <a:r>
              <a:rPr lang="en-GB" sz="1200" u="none" strike="noStrike" kern="1200" dirty="0" smtClean="0">
                <a:solidFill>
                  <a:schemeClr val="tx1"/>
                </a:solidFill>
                <a:effectLst/>
                <a:latin typeface="+mn-lt"/>
                <a:ea typeface="+mn-ea"/>
                <a:cs typeface="+mn-cs"/>
              </a:rPr>
              <a:t>Parents and carers should keep in mind that the agreements can and will change as your child/children in primary school mature.  </a:t>
            </a:r>
          </a:p>
          <a:p>
            <a:pPr lvl="0" fontAlgn="base"/>
            <a:r>
              <a:rPr lang="en-GB" sz="1200" u="none" strike="noStrike" kern="1200" dirty="0" smtClean="0">
                <a:solidFill>
                  <a:srgbClr val="FFFF00"/>
                </a:solidFill>
                <a:effectLst/>
                <a:latin typeface="+mn-lt"/>
                <a:ea typeface="+mn-ea"/>
                <a:cs typeface="+mn-cs"/>
              </a:rPr>
              <a:t>The first family media agreements may be very restrictive in order to prevent young children from having free access to social media and/or video gaming sites.</a:t>
            </a:r>
          </a:p>
          <a:p>
            <a:endParaRPr lang="en-GB" dirty="0"/>
          </a:p>
        </p:txBody>
      </p:sp>
      <p:sp>
        <p:nvSpPr>
          <p:cNvPr id="4" name="Slide Number Placeholder 3"/>
          <p:cNvSpPr>
            <a:spLocks noGrp="1"/>
          </p:cNvSpPr>
          <p:nvPr>
            <p:ph type="sldNum" sz="quarter" idx="10"/>
          </p:nvPr>
        </p:nvSpPr>
        <p:spPr/>
        <p:txBody>
          <a:bodyPr/>
          <a:lstStyle/>
          <a:p>
            <a:fld id="{F11E06BD-A826-6240-903D-A121E29615CC}" type="slidenum">
              <a:rPr lang="en-US" smtClean="0"/>
              <a:t>23</a:t>
            </a:fld>
            <a:endParaRPr lang="en-US"/>
          </a:p>
        </p:txBody>
      </p:sp>
    </p:spTree>
    <p:extLst>
      <p:ext uri="{BB962C8B-B14F-4D97-AF65-F5344CB8AC3E}">
        <p14:creationId xmlns:p14="http://schemas.microsoft.com/office/powerpoint/2010/main" val="1873578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b="1" u="sng" strike="noStrike" kern="1200" dirty="0" smtClean="0">
                <a:solidFill>
                  <a:schemeClr val="tx1"/>
                </a:solidFill>
                <a:effectLst/>
                <a:latin typeface="+mn-lt"/>
                <a:ea typeface="+mn-ea"/>
                <a:cs typeface="+mn-cs"/>
                <a:hlinkClick r:id="rId3"/>
              </a:rPr>
              <a:t>Childnet International</a:t>
            </a:r>
            <a:r>
              <a:rPr lang="en-GB" sz="1200" u="none" strike="noStrike" kern="1200" dirty="0" smtClean="0">
                <a:solidFill>
                  <a:schemeClr val="tx1"/>
                </a:solidFill>
                <a:effectLst/>
                <a:latin typeface="+mn-lt"/>
                <a:ea typeface="+mn-ea"/>
                <a:cs typeface="+mn-cs"/>
                <a:hlinkClick r:id="rId3"/>
              </a:rPr>
              <a:t> </a:t>
            </a:r>
            <a:r>
              <a:rPr lang="en-GB" sz="1200" b="1" u="none" strike="noStrike" kern="1200" dirty="0" smtClean="0">
                <a:solidFill>
                  <a:schemeClr val="tx1"/>
                </a:solidFill>
                <a:effectLst/>
                <a:latin typeface="+mn-lt"/>
                <a:ea typeface="+mn-ea"/>
                <a:cs typeface="+mn-cs"/>
              </a:rPr>
              <a:t> </a:t>
            </a:r>
            <a:r>
              <a:rPr lang="en-GB" sz="1200" u="none" strike="noStrike" kern="1200" dirty="0" smtClean="0">
                <a:solidFill>
                  <a:schemeClr val="tx1"/>
                </a:solidFill>
                <a:effectLst/>
                <a:latin typeface="+mn-lt"/>
                <a:ea typeface="+mn-ea"/>
                <a:cs typeface="+mn-cs"/>
              </a:rPr>
              <a:t>– http://www.childnet.com/ – a range of resources for primary and secondary schools, children and young people, teachers and parents/carers.</a:t>
            </a:r>
            <a:br>
              <a:rPr lang="en-GB" sz="1200" u="none" strike="noStrike" kern="1200" dirty="0" smtClean="0">
                <a:solidFill>
                  <a:schemeClr val="tx1"/>
                </a:solidFill>
                <a:effectLst/>
                <a:latin typeface="+mn-lt"/>
                <a:ea typeface="+mn-ea"/>
                <a:cs typeface="+mn-cs"/>
              </a:rPr>
            </a:br>
            <a:r>
              <a:rPr lang="en-GB" sz="1200" u="none" strike="noStrike" kern="1200" dirty="0" smtClean="0">
                <a:solidFill>
                  <a:schemeClr val="tx1"/>
                </a:solidFill>
                <a:effectLst/>
                <a:latin typeface="+mn-lt"/>
                <a:ea typeface="+mn-ea"/>
                <a:cs typeface="+mn-cs"/>
              </a:rPr>
              <a:t> </a:t>
            </a:r>
          </a:p>
          <a:p>
            <a:pPr lvl="0" fontAlgn="base"/>
            <a:r>
              <a:rPr lang="en-GB" sz="1200" b="1" u="sng" strike="noStrike" kern="1200" dirty="0" err="1" smtClean="0">
                <a:solidFill>
                  <a:schemeClr val="tx1"/>
                </a:solidFill>
                <a:effectLst/>
                <a:latin typeface="+mn-lt"/>
                <a:ea typeface="+mn-ea"/>
                <a:cs typeface="+mn-cs"/>
                <a:hlinkClick r:id="rId4"/>
              </a:rPr>
              <a:t>Meic</a:t>
            </a:r>
            <a:r>
              <a:rPr lang="en-GB" sz="1200" b="1" u="none" strike="noStrike" kern="1200" dirty="0" smtClean="0">
                <a:solidFill>
                  <a:schemeClr val="tx1"/>
                </a:solidFill>
                <a:effectLst/>
                <a:latin typeface="+mn-lt"/>
                <a:ea typeface="+mn-ea"/>
                <a:cs typeface="+mn-cs"/>
              </a:rPr>
              <a:t> </a:t>
            </a:r>
            <a:r>
              <a:rPr lang="en-GB" sz="1200" u="none" strike="noStrike" kern="1200" dirty="0" smtClean="0">
                <a:solidFill>
                  <a:schemeClr val="tx1"/>
                </a:solidFill>
                <a:effectLst/>
                <a:latin typeface="+mn-lt"/>
                <a:ea typeface="+mn-ea"/>
                <a:cs typeface="+mn-cs"/>
              </a:rPr>
              <a:t>– http://www.meiccymru.org/ – the Welsh Government-funded bilingual national advocacy service for children and young people in Wales. </a:t>
            </a:r>
          </a:p>
          <a:p>
            <a:r>
              <a:rPr lang="en-GB" sz="1200" kern="1200" dirty="0" smtClean="0">
                <a:solidFill>
                  <a:schemeClr val="tx1"/>
                </a:solidFill>
                <a:effectLst/>
                <a:latin typeface="+mn-lt"/>
                <a:ea typeface="+mn-ea"/>
                <a:cs typeface="+mn-cs"/>
              </a:rPr>
              <a:t> </a:t>
            </a:r>
          </a:p>
          <a:p>
            <a:pPr lvl="0" fontAlgn="base"/>
            <a:r>
              <a:rPr lang="en-GB" sz="1200" u="none" strike="noStrike" kern="1200" dirty="0" smtClean="0">
                <a:solidFill>
                  <a:schemeClr val="tx1"/>
                </a:solidFill>
                <a:effectLst/>
                <a:latin typeface="+mn-lt"/>
                <a:ea typeface="+mn-ea"/>
                <a:cs typeface="+mn-cs"/>
              </a:rPr>
              <a:t>These resources will be included in the resource sheet.</a:t>
            </a:r>
          </a:p>
          <a:p>
            <a:pPr lvl="0" fontAlgn="base"/>
            <a:r>
              <a:rPr lang="en-GB" sz="1200" u="none" strike="noStrike" kern="1200" dirty="0" smtClean="0">
                <a:solidFill>
                  <a:schemeClr val="tx1"/>
                </a:solidFill>
                <a:effectLst/>
                <a:latin typeface="+mn-lt"/>
                <a:ea typeface="+mn-ea"/>
                <a:cs typeface="+mn-cs"/>
              </a:rPr>
              <a:t>Question: ask parents and carers what other resources they know, have shared with their child/children, and what was effective.</a:t>
            </a:r>
          </a:p>
          <a:p>
            <a:pPr lvl="0" fontAlgn="base"/>
            <a:endParaRPr lang="en-GB" sz="1200" u="none" strike="noStrike"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11E06BD-A826-6240-903D-A121E29615CC}" type="slidenum">
              <a:rPr lang="en-US" smtClean="0"/>
              <a:t>24</a:t>
            </a:fld>
            <a:endParaRPr lang="en-US"/>
          </a:p>
        </p:txBody>
      </p:sp>
    </p:spTree>
    <p:extLst>
      <p:ext uri="{BB962C8B-B14F-4D97-AF65-F5344CB8AC3E}">
        <p14:creationId xmlns:p14="http://schemas.microsoft.com/office/powerpoint/2010/main" val="12809956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u="none" strike="noStrike" kern="1200" dirty="0" smtClean="0">
                <a:solidFill>
                  <a:schemeClr val="tx1"/>
                </a:solidFill>
                <a:effectLst/>
                <a:latin typeface="+mn-lt"/>
                <a:ea typeface="+mn-ea"/>
                <a:cs typeface="+mn-cs"/>
              </a:rPr>
              <a:t>End the session with a reminder to stay involved in their child’s/children’s online activities.</a:t>
            </a:r>
          </a:p>
          <a:p>
            <a:pPr lvl="0" fontAlgn="base"/>
            <a:r>
              <a:rPr lang="en-GB" sz="1200" u="none" strike="noStrike" kern="1200" dirty="0" smtClean="0">
                <a:solidFill>
                  <a:schemeClr val="tx1"/>
                </a:solidFill>
                <a:effectLst/>
                <a:latin typeface="+mn-lt"/>
                <a:ea typeface="+mn-ea"/>
                <a:cs typeface="+mn-cs"/>
              </a:rPr>
              <a:t>Ensure the parents and carers know they can go to the Hwb</a:t>
            </a:r>
            <a:r>
              <a:rPr lang="en-GB" sz="1200" u="none" strike="noStrike" kern="1200" baseline="0" dirty="0" smtClean="0">
                <a:solidFill>
                  <a:schemeClr val="tx1"/>
                </a:solidFill>
                <a:effectLst/>
                <a:latin typeface="+mn-lt"/>
                <a:ea typeface="+mn-ea"/>
                <a:cs typeface="+mn-cs"/>
              </a:rPr>
              <a:t> Online Safety Zone</a:t>
            </a:r>
            <a:r>
              <a:rPr lang="en-GB" sz="1200" u="none" strike="noStrike" kern="1200" dirty="0" smtClean="0">
                <a:solidFill>
                  <a:schemeClr val="tx1"/>
                </a:solidFill>
                <a:effectLst/>
                <a:latin typeface="+mn-lt"/>
                <a:ea typeface="+mn-ea"/>
                <a:cs typeface="+mn-cs"/>
              </a:rPr>
              <a:t>– https://hwb.gov.wales/onlinesafety for more information.</a:t>
            </a:r>
          </a:p>
          <a:p>
            <a:pPr lvl="0" fontAlgn="base"/>
            <a:r>
              <a:rPr lang="en-GB" sz="1200" u="none" strike="noStrike" kern="1200" dirty="0" smtClean="0">
                <a:solidFill>
                  <a:schemeClr val="tx1"/>
                </a:solidFill>
                <a:effectLst/>
                <a:latin typeface="+mn-lt"/>
                <a:ea typeface="+mn-ea"/>
                <a:cs typeface="+mn-cs"/>
              </a:rPr>
              <a:t>Hand out resource and tip </a:t>
            </a:r>
            <a:r>
              <a:rPr lang="en-GB" sz="1200" u="none" strike="noStrike" kern="1200" smtClean="0">
                <a:solidFill>
                  <a:schemeClr val="tx1"/>
                </a:solidFill>
                <a:effectLst/>
                <a:latin typeface="+mn-lt"/>
                <a:ea typeface="+mn-ea"/>
                <a:cs typeface="+mn-cs"/>
              </a:rPr>
              <a:t>sheets.</a:t>
            </a:r>
            <a:endParaRPr lang="en-GB" sz="1200" u="none" strike="noStrike"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11E06BD-A826-6240-903D-A121E29615CC}" type="slidenum">
              <a:rPr lang="en-US" smtClean="0"/>
              <a:t>25</a:t>
            </a:fld>
            <a:endParaRPr lang="en-US"/>
          </a:p>
        </p:txBody>
      </p:sp>
    </p:spTree>
    <p:extLst>
      <p:ext uri="{BB962C8B-B14F-4D97-AF65-F5344CB8AC3E}">
        <p14:creationId xmlns:p14="http://schemas.microsoft.com/office/powerpoint/2010/main" val="14737661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fr-FR"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Click to edit Master subtitle style</a:t>
            </a:r>
            <a:endParaRPr lang="en-US"/>
          </a:p>
        </p:txBody>
      </p:sp>
      <p:sp>
        <p:nvSpPr>
          <p:cNvPr id="4" name="Date Placeholder 3"/>
          <p:cNvSpPr>
            <a:spLocks noGrp="1"/>
          </p:cNvSpPr>
          <p:nvPr>
            <p:ph type="dt" sz="half" idx="10"/>
          </p:nvPr>
        </p:nvSpPr>
        <p:spPr/>
        <p:txBody>
          <a:bodyPr/>
          <a:lstStyle/>
          <a:p>
            <a:fld id="{6394C8CE-0F7A-BF48-AA63-6864E444C30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C5EDD-434B-3140-8529-EEC7CB59CAE3}" type="slidenum">
              <a:rPr lang="en-US" smtClean="0"/>
              <a:t>‹#›</a:t>
            </a:fld>
            <a:endParaRPr lang="en-US"/>
          </a:p>
        </p:txBody>
      </p:sp>
    </p:spTree>
    <p:extLst>
      <p:ext uri="{BB962C8B-B14F-4D97-AF65-F5344CB8AC3E}">
        <p14:creationId xmlns:p14="http://schemas.microsoft.com/office/powerpoint/2010/main" val="1792044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Click to edit Master title style</a:t>
            </a:r>
            <a:endParaRPr lang="en-US"/>
          </a:p>
        </p:txBody>
      </p:sp>
      <p:sp>
        <p:nvSpPr>
          <p:cNvPr id="3" name="Content Placeholder 2"/>
          <p:cNvSpPr>
            <a:spLocks noGrp="1"/>
          </p:cNvSpPr>
          <p:nvPr>
            <p:ph idx="1"/>
          </p:nvPr>
        </p:nvSpPr>
        <p:spPr/>
        <p:txBody>
          <a:bodyPr/>
          <a:lstStyle/>
          <a:p>
            <a:pPr lvl="0"/>
            <a:r>
              <a:rPr lang="fr-FR" smtClean="0"/>
              <a:t>Click to edit Master text styles</a:t>
            </a:r>
          </a:p>
          <a:p>
            <a:pPr lvl="1"/>
            <a:r>
              <a:rPr lang="fr-FR" smtClean="0"/>
              <a:t>Second level</a:t>
            </a:r>
          </a:p>
          <a:p>
            <a:pPr lvl="2"/>
            <a:r>
              <a:rPr lang="fr-FR" smtClean="0"/>
              <a:t>Third level</a:t>
            </a:r>
          </a:p>
          <a:p>
            <a:pPr lvl="3"/>
            <a:r>
              <a:rPr lang="fr-FR" smtClean="0"/>
              <a:t>Fourth level</a:t>
            </a:r>
          </a:p>
          <a:p>
            <a:pPr lvl="4"/>
            <a:r>
              <a:rPr lang="fr-FR" smtClean="0"/>
              <a:t>Fifth level</a:t>
            </a:r>
            <a:endParaRPr lang="en-US"/>
          </a:p>
        </p:txBody>
      </p:sp>
      <p:sp>
        <p:nvSpPr>
          <p:cNvPr id="4" name="Date Placeholder 3"/>
          <p:cNvSpPr>
            <a:spLocks noGrp="1"/>
          </p:cNvSpPr>
          <p:nvPr>
            <p:ph type="dt" sz="half" idx="10"/>
          </p:nvPr>
        </p:nvSpPr>
        <p:spPr/>
        <p:txBody>
          <a:bodyPr/>
          <a:lstStyle/>
          <a:p>
            <a:fld id="{6394C8CE-0F7A-BF48-AA63-6864E444C30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C5EDD-434B-3140-8529-EEC7CB59CAE3}" type="slidenum">
              <a:rPr lang="en-US" smtClean="0"/>
              <a:t>‹#›</a:t>
            </a:fld>
            <a:endParaRPr lang="en-US"/>
          </a:p>
        </p:txBody>
      </p:sp>
    </p:spTree>
    <p:extLst>
      <p:ext uri="{BB962C8B-B14F-4D97-AF65-F5344CB8AC3E}">
        <p14:creationId xmlns:p14="http://schemas.microsoft.com/office/powerpoint/2010/main" val="1449681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fr-FR"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Click to edit Master text styles</a:t>
            </a:r>
          </a:p>
        </p:txBody>
      </p:sp>
      <p:sp>
        <p:nvSpPr>
          <p:cNvPr id="4" name="Date Placeholder 3"/>
          <p:cNvSpPr>
            <a:spLocks noGrp="1"/>
          </p:cNvSpPr>
          <p:nvPr>
            <p:ph type="dt" sz="half" idx="10"/>
          </p:nvPr>
        </p:nvSpPr>
        <p:spPr/>
        <p:txBody>
          <a:bodyPr/>
          <a:lstStyle/>
          <a:p>
            <a:fld id="{6394C8CE-0F7A-BF48-AA63-6864E444C30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C5EDD-434B-3140-8529-EEC7CB59CAE3}" type="slidenum">
              <a:rPr lang="en-US" smtClean="0"/>
              <a:t>‹#›</a:t>
            </a:fld>
            <a:endParaRPr lang="en-US"/>
          </a:p>
        </p:txBody>
      </p:sp>
    </p:spTree>
    <p:extLst>
      <p:ext uri="{BB962C8B-B14F-4D97-AF65-F5344CB8AC3E}">
        <p14:creationId xmlns:p14="http://schemas.microsoft.com/office/powerpoint/2010/main" val="3676523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Click to edit Master text styles</a:t>
            </a:r>
          </a:p>
          <a:p>
            <a:pPr lvl="1"/>
            <a:r>
              <a:rPr lang="fr-FR" smtClean="0"/>
              <a:t>Second level</a:t>
            </a:r>
          </a:p>
          <a:p>
            <a:pPr lvl="2"/>
            <a:r>
              <a:rPr lang="fr-FR" smtClean="0"/>
              <a:t>Third level</a:t>
            </a:r>
          </a:p>
          <a:p>
            <a:pPr lvl="3"/>
            <a:r>
              <a:rPr lang="fr-FR" smtClean="0"/>
              <a:t>Fourth level</a:t>
            </a:r>
          </a:p>
          <a:p>
            <a:pPr lvl="4"/>
            <a:r>
              <a:rPr lang="fr-FR"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Click to edit Master text styles</a:t>
            </a:r>
          </a:p>
          <a:p>
            <a:pPr lvl="1"/>
            <a:r>
              <a:rPr lang="fr-FR" smtClean="0"/>
              <a:t>Second level</a:t>
            </a:r>
          </a:p>
          <a:p>
            <a:pPr lvl="2"/>
            <a:r>
              <a:rPr lang="fr-FR" smtClean="0"/>
              <a:t>Third level</a:t>
            </a:r>
          </a:p>
          <a:p>
            <a:pPr lvl="3"/>
            <a:r>
              <a:rPr lang="fr-FR" smtClean="0"/>
              <a:t>Fourth level</a:t>
            </a:r>
          </a:p>
          <a:p>
            <a:pPr lvl="4"/>
            <a:r>
              <a:rPr lang="fr-FR" smtClean="0"/>
              <a:t>Fifth level</a:t>
            </a:r>
            <a:endParaRPr lang="en-US"/>
          </a:p>
        </p:txBody>
      </p:sp>
      <p:sp>
        <p:nvSpPr>
          <p:cNvPr id="5" name="Date Placeholder 4"/>
          <p:cNvSpPr>
            <a:spLocks noGrp="1"/>
          </p:cNvSpPr>
          <p:nvPr>
            <p:ph type="dt" sz="half" idx="10"/>
          </p:nvPr>
        </p:nvSpPr>
        <p:spPr/>
        <p:txBody>
          <a:bodyPr/>
          <a:lstStyle/>
          <a:p>
            <a:fld id="{6394C8CE-0F7A-BF48-AA63-6864E444C30E}"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C5EDD-434B-3140-8529-EEC7CB59CAE3}" type="slidenum">
              <a:rPr lang="en-US" smtClean="0"/>
              <a:t>‹#›</a:t>
            </a:fld>
            <a:endParaRPr lang="en-US"/>
          </a:p>
        </p:txBody>
      </p:sp>
    </p:spTree>
    <p:extLst>
      <p:ext uri="{BB962C8B-B14F-4D97-AF65-F5344CB8AC3E}">
        <p14:creationId xmlns:p14="http://schemas.microsoft.com/office/powerpoint/2010/main" val="2536658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Click to edit Master text styles</a:t>
            </a:r>
          </a:p>
          <a:p>
            <a:pPr lvl="1"/>
            <a:r>
              <a:rPr lang="fr-FR" smtClean="0"/>
              <a:t>Second level</a:t>
            </a:r>
          </a:p>
          <a:p>
            <a:pPr lvl="2"/>
            <a:r>
              <a:rPr lang="fr-FR" smtClean="0"/>
              <a:t>Third level</a:t>
            </a:r>
          </a:p>
          <a:p>
            <a:pPr lvl="3"/>
            <a:r>
              <a:rPr lang="fr-FR" smtClean="0"/>
              <a:t>Fourth level</a:t>
            </a:r>
          </a:p>
          <a:p>
            <a:pPr lvl="4"/>
            <a:r>
              <a:rPr lang="fr-FR"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Click to edit Master text styles</a:t>
            </a:r>
          </a:p>
          <a:p>
            <a:pPr lvl="1"/>
            <a:r>
              <a:rPr lang="fr-FR" smtClean="0"/>
              <a:t>Second level</a:t>
            </a:r>
          </a:p>
          <a:p>
            <a:pPr lvl="2"/>
            <a:r>
              <a:rPr lang="fr-FR" smtClean="0"/>
              <a:t>Third level</a:t>
            </a:r>
          </a:p>
          <a:p>
            <a:pPr lvl="3"/>
            <a:r>
              <a:rPr lang="fr-FR" smtClean="0"/>
              <a:t>Fourth level</a:t>
            </a:r>
          </a:p>
          <a:p>
            <a:pPr lvl="4"/>
            <a:r>
              <a:rPr lang="fr-FR" smtClean="0"/>
              <a:t>Fifth level</a:t>
            </a:r>
            <a:endParaRPr lang="en-US"/>
          </a:p>
        </p:txBody>
      </p:sp>
      <p:sp>
        <p:nvSpPr>
          <p:cNvPr id="7" name="Date Placeholder 6"/>
          <p:cNvSpPr>
            <a:spLocks noGrp="1"/>
          </p:cNvSpPr>
          <p:nvPr>
            <p:ph type="dt" sz="half" idx="10"/>
          </p:nvPr>
        </p:nvSpPr>
        <p:spPr/>
        <p:txBody>
          <a:bodyPr/>
          <a:lstStyle/>
          <a:p>
            <a:fld id="{6394C8CE-0F7A-BF48-AA63-6864E444C30E}" type="datetimeFigureOut">
              <a:rPr lang="en-US" smtClean="0"/>
              <a:t>12/12/2018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9C5EDD-434B-3140-8529-EEC7CB59CAE3}" type="slidenum">
              <a:rPr lang="en-US" smtClean="0"/>
              <a:t>‹#›</a:t>
            </a:fld>
            <a:endParaRPr lang="en-US"/>
          </a:p>
        </p:txBody>
      </p:sp>
    </p:spTree>
    <p:extLst>
      <p:ext uri="{BB962C8B-B14F-4D97-AF65-F5344CB8AC3E}">
        <p14:creationId xmlns:p14="http://schemas.microsoft.com/office/powerpoint/2010/main" val="2975880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Click to edit Master title style</a:t>
            </a:r>
            <a:endParaRPr lang="en-US"/>
          </a:p>
        </p:txBody>
      </p:sp>
      <p:sp>
        <p:nvSpPr>
          <p:cNvPr id="3" name="Date Placeholder 2"/>
          <p:cNvSpPr>
            <a:spLocks noGrp="1"/>
          </p:cNvSpPr>
          <p:nvPr>
            <p:ph type="dt" sz="half" idx="10"/>
          </p:nvPr>
        </p:nvSpPr>
        <p:spPr/>
        <p:txBody>
          <a:bodyPr/>
          <a:lstStyle/>
          <a:p>
            <a:fld id="{6394C8CE-0F7A-BF48-AA63-6864E444C30E}" type="datetimeFigureOut">
              <a:rPr lang="en-US" smtClean="0"/>
              <a:t>12/12/2018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9C5EDD-434B-3140-8529-EEC7CB59CAE3}" type="slidenum">
              <a:rPr lang="en-US" smtClean="0"/>
              <a:t>‹#›</a:t>
            </a:fld>
            <a:endParaRPr lang="en-US"/>
          </a:p>
        </p:txBody>
      </p:sp>
    </p:spTree>
    <p:extLst>
      <p:ext uri="{BB962C8B-B14F-4D97-AF65-F5344CB8AC3E}">
        <p14:creationId xmlns:p14="http://schemas.microsoft.com/office/powerpoint/2010/main" val="2197528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4C8CE-0F7A-BF48-AA63-6864E444C30E}" type="datetimeFigureOut">
              <a:rPr lang="en-US" smtClean="0"/>
              <a:t>12/12/2018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9C5EDD-434B-3140-8529-EEC7CB59CAE3}" type="slidenum">
              <a:rPr lang="en-US" smtClean="0"/>
              <a:t>‹#›</a:t>
            </a:fld>
            <a:endParaRPr lang="en-US"/>
          </a:p>
        </p:txBody>
      </p:sp>
    </p:spTree>
    <p:extLst>
      <p:ext uri="{BB962C8B-B14F-4D97-AF65-F5344CB8AC3E}">
        <p14:creationId xmlns:p14="http://schemas.microsoft.com/office/powerpoint/2010/main" val="1492932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fr-FR"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Click to edit Master text styles</a:t>
            </a:r>
          </a:p>
          <a:p>
            <a:pPr lvl="1"/>
            <a:r>
              <a:rPr lang="fr-FR" smtClean="0"/>
              <a:t>Second level</a:t>
            </a:r>
          </a:p>
          <a:p>
            <a:pPr lvl="2"/>
            <a:r>
              <a:rPr lang="fr-FR" smtClean="0"/>
              <a:t>Third level</a:t>
            </a:r>
          </a:p>
          <a:p>
            <a:pPr lvl="3"/>
            <a:r>
              <a:rPr lang="fr-FR" smtClean="0"/>
              <a:t>Fourth level</a:t>
            </a:r>
          </a:p>
          <a:p>
            <a:pPr lvl="4"/>
            <a:r>
              <a:rPr lang="fr-FR"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Click to edit Master text styles</a:t>
            </a:r>
          </a:p>
        </p:txBody>
      </p:sp>
      <p:sp>
        <p:nvSpPr>
          <p:cNvPr id="5" name="Date Placeholder 4"/>
          <p:cNvSpPr>
            <a:spLocks noGrp="1"/>
          </p:cNvSpPr>
          <p:nvPr>
            <p:ph type="dt" sz="half" idx="10"/>
          </p:nvPr>
        </p:nvSpPr>
        <p:spPr/>
        <p:txBody>
          <a:bodyPr/>
          <a:lstStyle/>
          <a:p>
            <a:fld id="{6394C8CE-0F7A-BF48-AA63-6864E444C30E}"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C5EDD-434B-3140-8529-EEC7CB59CAE3}" type="slidenum">
              <a:rPr lang="en-US" smtClean="0"/>
              <a:t>‹#›</a:t>
            </a:fld>
            <a:endParaRPr lang="en-US"/>
          </a:p>
        </p:txBody>
      </p:sp>
    </p:spTree>
    <p:extLst>
      <p:ext uri="{BB962C8B-B14F-4D97-AF65-F5344CB8AC3E}">
        <p14:creationId xmlns:p14="http://schemas.microsoft.com/office/powerpoint/2010/main" val="2607754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fr-FR"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Click to edit Master text styles</a:t>
            </a:r>
          </a:p>
        </p:txBody>
      </p:sp>
      <p:sp>
        <p:nvSpPr>
          <p:cNvPr id="5" name="Date Placeholder 4"/>
          <p:cNvSpPr>
            <a:spLocks noGrp="1"/>
          </p:cNvSpPr>
          <p:nvPr>
            <p:ph type="dt" sz="half" idx="10"/>
          </p:nvPr>
        </p:nvSpPr>
        <p:spPr/>
        <p:txBody>
          <a:bodyPr/>
          <a:lstStyle/>
          <a:p>
            <a:fld id="{6394C8CE-0F7A-BF48-AA63-6864E444C30E}"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C5EDD-434B-3140-8529-EEC7CB59CAE3}" type="slidenum">
              <a:rPr lang="en-US" smtClean="0"/>
              <a:t>‹#›</a:t>
            </a:fld>
            <a:endParaRPr lang="en-US"/>
          </a:p>
        </p:txBody>
      </p:sp>
    </p:spTree>
    <p:extLst>
      <p:ext uri="{BB962C8B-B14F-4D97-AF65-F5344CB8AC3E}">
        <p14:creationId xmlns:p14="http://schemas.microsoft.com/office/powerpoint/2010/main" val="1159620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fr-FR" smtClean="0"/>
              <a:t>Click to edit Master text styles</a:t>
            </a:r>
          </a:p>
          <a:p>
            <a:pPr lvl="1"/>
            <a:r>
              <a:rPr lang="fr-FR" smtClean="0"/>
              <a:t>Second level</a:t>
            </a:r>
          </a:p>
          <a:p>
            <a:pPr lvl="2"/>
            <a:r>
              <a:rPr lang="fr-FR" smtClean="0"/>
              <a:t>Third level</a:t>
            </a:r>
          </a:p>
          <a:p>
            <a:pPr lvl="3"/>
            <a:r>
              <a:rPr lang="fr-FR" smtClean="0"/>
              <a:t>Fourth level</a:t>
            </a:r>
          </a:p>
          <a:p>
            <a:pPr lvl="4"/>
            <a:r>
              <a:rPr lang="fr-FR" smtClean="0"/>
              <a:t>Fifth level</a:t>
            </a:r>
            <a:endParaRPr lang="en-US"/>
          </a:p>
        </p:txBody>
      </p:sp>
      <p:sp>
        <p:nvSpPr>
          <p:cNvPr id="4" name="Date Placeholder 3"/>
          <p:cNvSpPr>
            <a:spLocks noGrp="1"/>
          </p:cNvSpPr>
          <p:nvPr>
            <p:ph type="dt" sz="half" idx="10"/>
          </p:nvPr>
        </p:nvSpPr>
        <p:spPr/>
        <p:txBody>
          <a:bodyPr/>
          <a:lstStyle/>
          <a:p>
            <a:fld id="{6394C8CE-0F7A-BF48-AA63-6864E444C30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C5EDD-434B-3140-8529-EEC7CB59CAE3}" type="slidenum">
              <a:rPr lang="en-US" smtClean="0"/>
              <a:t>‹#›</a:t>
            </a:fld>
            <a:endParaRPr lang="en-US"/>
          </a:p>
        </p:txBody>
      </p:sp>
    </p:spTree>
    <p:extLst>
      <p:ext uri="{BB962C8B-B14F-4D97-AF65-F5344CB8AC3E}">
        <p14:creationId xmlns:p14="http://schemas.microsoft.com/office/powerpoint/2010/main" val="4131173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FR"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FR" smtClean="0"/>
              <a:t>Click to edit Master text styles</a:t>
            </a:r>
          </a:p>
          <a:p>
            <a:pPr lvl="1"/>
            <a:r>
              <a:rPr lang="fr-FR" smtClean="0"/>
              <a:t>Second level</a:t>
            </a:r>
          </a:p>
          <a:p>
            <a:pPr lvl="2"/>
            <a:r>
              <a:rPr lang="fr-FR" smtClean="0"/>
              <a:t>Third level</a:t>
            </a:r>
          </a:p>
          <a:p>
            <a:pPr lvl="3"/>
            <a:r>
              <a:rPr lang="fr-FR" smtClean="0"/>
              <a:t>Fourth level</a:t>
            </a:r>
          </a:p>
          <a:p>
            <a:pPr lvl="4"/>
            <a:r>
              <a:rPr lang="fr-FR" smtClean="0"/>
              <a:t>Fifth level</a:t>
            </a:r>
            <a:endParaRPr lang="en-US"/>
          </a:p>
        </p:txBody>
      </p:sp>
      <p:sp>
        <p:nvSpPr>
          <p:cNvPr id="4" name="Date Placeholder 3"/>
          <p:cNvSpPr>
            <a:spLocks noGrp="1"/>
          </p:cNvSpPr>
          <p:nvPr>
            <p:ph type="dt" sz="half" idx="10"/>
          </p:nvPr>
        </p:nvSpPr>
        <p:spPr/>
        <p:txBody>
          <a:bodyPr/>
          <a:lstStyle/>
          <a:p>
            <a:fld id="{6394C8CE-0F7A-BF48-AA63-6864E444C30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C5EDD-434B-3140-8529-EEC7CB59CAE3}" type="slidenum">
              <a:rPr lang="en-US" smtClean="0"/>
              <a:t>‹#›</a:t>
            </a:fld>
            <a:endParaRPr lang="en-US"/>
          </a:p>
        </p:txBody>
      </p:sp>
    </p:spTree>
    <p:extLst>
      <p:ext uri="{BB962C8B-B14F-4D97-AF65-F5344CB8AC3E}">
        <p14:creationId xmlns:p14="http://schemas.microsoft.com/office/powerpoint/2010/main" val="1965587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Click to edit Master text styles</a:t>
            </a:r>
          </a:p>
          <a:p>
            <a:pPr lvl="1"/>
            <a:r>
              <a:rPr lang="fr-FR" smtClean="0"/>
              <a:t>Second level</a:t>
            </a:r>
          </a:p>
          <a:p>
            <a:pPr lvl="2"/>
            <a:r>
              <a:rPr lang="fr-FR" smtClean="0"/>
              <a:t>Third level</a:t>
            </a:r>
          </a:p>
          <a:p>
            <a:pPr lvl="3"/>
            <a:r>
              <a:rPr lang="fr-FR" smtClean="0"/>
              <a:t>Fourth level</a:t>
            </a:r>
          </a:p>
          <a:p>
            <a:pPr lvl="4"/>
            <a:r>
              <a:rPr lang="fr-FR"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94C8CE-0F7A-BF48-AA63-6864E444C30E}" type="datetimeFigureOut">
              <a:rPr lang="en-US" smtClean="0"/>
              <a:t>12/12/2018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9C5EDD-434B-3140-8529-EEC7CB59CAE3}" type="slidenum">
              <a:rPr lang="en-US" smtClean="0"/>
              <a:t>‹#›</a:t>
            </a:fld>
            <a:endParaRPr lang="en-US"/>
          </a:p>
        </p:txBody>
      </p:sp>
    </p:spTree>
    <p:extLst>
      <p:ext uri="{BB962C8B-B14F-4D97-AF65-F5344CB8AC3E}">
        <p14:creationId xmlns:p14="http://schemas.microsoft.com/office/powerpoint/2010/main" val="193520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png"/><Relationship Id="rId7"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hyperlink" Target="https://www.ceop.police.uk/safety-centre/" TargetMode="External"/><Relationship Id="rId7"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hyperlink" Target="https://www.childnet.com/resources/how-to-make-a-report/" TargetMode="External"/><Relationship Id="rId4" Type="http://schemas.openxmlformats.org/officeDocument/2006/relationships/hyperlink" Target="https://www.iwf.org.uk/" TargetMode="External"/><Relationship Id="rId9"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eop.police.uk/safety-centre/"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s://www.iwf.org.uk/"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www.pegi.info/" TargetMode="External"/><Relationship Id="rId7" Type="http://schemas.openxmlformats.org/officeDocument/2006/relationships/hyperlink" Target="https://www.esrb.org/"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www.globalratings.com/" TargetMode="External"/><Relationship Id="rId5" Type="http://schemas.openxmlformats.org/officeDocument/2006/relationships/hyperlink" Target="https://www.commonsensemedia.org/game-reviews" TargetMode="External"/><Relationship Id="rId4" Type="http://schemas.openxmlformats.org/officeDocument/2006/relationships/hyperlink" Target="https://videostandards.org.uk/RatingBoard/" TargetMode="External"/></Relationships>
</file>

<file path=ppt/slides/_rels/slide1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png"/><Relationship Id="rId7"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23.png"/><Relationship Id="rId4" Type="http://schemas.openxmlformats.org/officeDocument/2006/relationships/image" Target="../media/image22.jp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27.JPG"/></Relationships>
</file>

<file path=ppt/slides/_rels/slide24.xml.rels><?xml version="1.0" encoding="UTF-8" standalone="yes"?>
<Relationships xmlns="http://schemas.openxmlformats.org/package/2006/relationships"><Relationship Id="rId3" Type="http://schemas.openxmlformats.org/officeDocument/2006/relationships/hyperlink" Target="http://www.childnet.com/"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meiccymru.org/"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hwb.gov.wales/onlinesafety"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3878317"/>
            <a:ext cx="9144000" cy="1752600"/>
          </a:xfrm>
        </p:spPr>
        <p:txBody>
          <a:bodyPr/>
          <a:lstStyle/>
          <a:p>
            <a:r>
              <a:rPr lang="en-US" b="1" dirty="0" smtClean="0">
                <a:solidFill>
                  <a:schemeClr val="tx1"/>
                </a:solidFill>
                <a:latin typeface="Arial" panose="020B0604020202020204" pitchFamily="34" charset="0"/>
                <a:cs typeface="Arial" panose="020B0604020202020204" pitchFamily="34" charset="0"/>
              </a:rPr>
              <a:t>Primary</a:t>
            </a:r>
            <a:endParaRPr lang="en-US" b="1" dirty="0">
              <a:solidFill>
                <a:schemeClr val="tx1"/>
              </a:solidFill>
              <a:latin typeface="Arial" panose="020B0604020202020204" pitchFamily="34" charset="0"/>
              <a:cs typeface="Arial" panose="020B0604020202020204" pitchFamily="34" charset="0"/>
            </a:endParaRPr>
          </a:p>
        </p:txBody>
      </p:sp>
      <p:sp>
        <p:nvSpPr>
          <p:cNvPr id="5" name="TextBox 4"/>
          <p:cNvSpPr txBox="1"/>
          <p:nvPr/>
        </p:nvSpPr>
        <p:spPr>
          <a:xfrm>
            <a:off x="909794" y="861857"/>
            <a:ext cx="7324412" cy="2862322"/>
          </a:xfrm>
          <a:prstGeom prst="rect">
            <a:avLst/>
          </a:prstGeom>
          <a:noFill/>
        </p:spPr>
        <p:txBody>
          <a:bodyPr wrap="square" rtlCol="0">
            <a:spAutoFit/>
          </a:bodyPr>
          <a:lstStyle/>
          <a:p>
            <a:pPr algn="ctr"/>
            <a:r>
              <a:rPr lang="en-US" sz="6000" dirty="0" smtClean="0">
                <a:latin typeface="Arial" panose="020B0604020202020204" pitchFamily="34" charset="0"/>
                <a:cs typeface="Arial" panose="020B0604020202020204" pitchFamily="34" charset="0"/>
              </a:rPr>
              <a:t>Social media, gaming and your child</a:t>
            </a:r>
            <a:endParaRPr lang="en-US" sz="6000" dirty="0">
              <a:latin typeface="Arial" panose="020B0604020202020204" pitchFamily="34" charset="0"/>
              <a:cs typeface="Arial" panose="020B0604020202020204" pitchFamily="34" charset="0"/>
            </a:endParaRPr>
          </a:p>
        </p:txBody>
      </p:sp>
      <p:pic>
        <p:nvPicPr>
          <p:cNvPr id="6" name="Picture 5"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32780874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Arial" panose="020B0604020202020204" pitchFamily="34" charset="0"/>
                <a:cs typeface="Arial" panose="020B0604020202020204" pitchFamily="34" charset="0"/>
              </a:rPr>
              <a:t>What are social media apps?</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620277" y="1600200"/>
            <a:ext cx="5446741" cy="4525963"/>
          </a:xfrm>
        </p:spPr>
        <p:txBody>
          <a:bodyPr/>
          <a:lstStyle/>
          <a:p>
            <a:r>
              <a:rPr lang="en-US" dirty="0" smtClean="0">
                <a:latin typeface="Arial" panose="020B0604020202020204" pitchFamily="34" charset="0"/>
                <a:cs typeface="Arial" panose="020B0604020202020204" pitchFamily="34" charset="0"/>
              </a:rPr>
              <a:t>Applications that give access to social media</a:t>
            </a:r>
          </a:p>
          <a:p>
            <a:r>
              <a:rPr lang="en-US" dirty="0" smtClean="0">
                <a:latin typeface="Arial" panose="020B0604020202020204" pitchFamily="34" charset="0"/>
                <a:cs typeface="Arial" panose="020B0604020202020204" pitchFamily="34" charset="0"/>
              </a:rPr>
              <a:t>These applications are embedded in apps, video games, websites and even learning environments</a:t>
            </a:r>
            <a:endParaRPr lang="en-US"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6841" y="1959250"/>
            <a:ext cx="3023700" cy="2018211"/>
          </a:xfrm>
          <a:prstGeom prst="rect">
            <a:avLst/>
          </a:prstGeom>
        </p:spPr>
      </p:pic>
    </p:spTree>
    <p:extLst>
      <p:ext uri="{BB962C8B-B14F-4D97-AF65-F5344CB8AC3E}">
        <p14:creationId xmlns:p14="http://schemas.microsoft.com/office/powerpoint/2010/main" val="20052788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Different types of social media</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957145" y="1430500"/>
            <a:ext cx="5060731" cy="4129694"/>
          </a:xfrm>
        </p:spPr>
        <p:txBody>
          <a:bodyPr>
            <a:normAutofit fontScale="62500" lnSpcReduction="20000"/>
          </a:bodyPr>
          <a:lstStyle/>
          <a:p>
            <a:pPr lvl="0" fontAlgn="base"/>
            <a:r>
              <a:rPr lang="en-US" dirty="0">
                <a:latin typeface="Arial" panose="020B0604020202020204" pitchFamily="34" charset="0"/>
                <a:cs typeface="Arial" panose="020B0604020202020204" pitchFamily="34" charset="0"/>
              </a:rPr>
              <a:t>Social networking: </a:t>
            </a:r>
            <a:r>
              <a:rPr lang="en-US" dirty="0" smtClean="0">
                <a:latin typeface="Arial" panose="020B0604020202020204" pitchFamily="34" charset="0"/>
                <a:cs typeface="Arial" panose="020B0604020202020204" pitchFamily="34" charset="0"/>
              </a:rPr>
              <a:t>Facebook.</a:t>
            </a:r>
            <a:endParaRPr lang="en-GB" dirty="0">
              <a:latin typeface="Arial" panose="020B0604020202020204" pitchFamily="34" charset="0"/>
              <a:cs typeface="Arial" panose="020B0604020202020204" pitchFamily="34" charset="0"/>
            </a:endParaRPr>
          </a:p>
          <a:p>
            <a:pPr lvl="0" fontAlgn="base"/>
            <a:r>
              <a:rPr lang="en-US" dirty="0">
                <a:latin typeface="Arial" panose="020B0604020202020204" pitchFamily="34" charset="0"/>
                <a:cs typeface="Arial" panose="020B0604020202020204" pitchFamily="34" charset="0"/>
              </a:rPr>
              <a:t>Anonymous social networks: Ask.fm, </a:t>
            </a:r>
            <a:r>
              <a:rPr lang="en-US" dirty="0" err="1" smtClean="0">
                <a:latin typeface="Arial" panose="020B0604020202020204" pitchFamily="34" charset="0"/>
                <a:cs typeface="Arial" panose="020B0604020202020204" pitchFamily="34" charset="0"/>
              </a:rPr>
              <a:t>Sarahah</a:t>
            </a:r>
            <a:r>
              <a:rPr lang="en-US" dirty="0" smtClean="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a:p>
            <a:pPr lvl="0" fontAlgn="base"/>
            <a:r>
              <a:rPr lang="en-US" dirty="0">
                <a:latin typeface="Arial" panose="020B0604020202020204" pitchFamily="34" charset="0"/>
                <a:cs typeface="Arial" panose="020B0604020202020204" pitchFamily="34" charset="0"/>
              </a:rPr>
              <a:t>Blogging: Tumblr, </a:t>
            </a:r>
            <a:r>
              <a:rPr lang="en-US" dirty="0" smtClean="0">
                <a:latin typeface="Arial" panose="020B0604020202020204" pitchFamily="34" charset="0"/>
                <a:cs typeface="Arial" panose="020B0604020202020204" pitchFamily="34" charset="0"/>
              </a:rPr>
              <a:t>Medium.</a:t>
            </a:r>
            <a:endParaRPr lang="en-GB" dirty="0">
              <a:latin typeface="Arial" panose="020B0604020202020204" pitchFamily="34" charset="0"/>
              <a:cs typeface="Arial" panose="020B0604020202020204" pitchFamily="34" charset="0"/>
            </a:endParaRPr>
          </a:p>
          <a:p>
            <a:pPr lvl="0" fontAlgn="base"/>
            <a:r>
              <a:rPr lang="en-US" dirty="0">
                <a:latin typeface="Arial" panose="020B0604020202020204" pitchFamily="34" charset="0"/>
                <a:cs typeface="Arial" panose="020B0604020202020204" pitchFamily="34" charset="0"/>
              </a:rPr>
              <a:t>Bookmarking: Pinterest, </a:t>
            </a:r>
            <a:r>
              <a:rPr lang="en-US" dirty="0" smtClean="0">
                <a:latin typeface="Arial" panose="020B0604020202020204" pitchFamily="34" charset="0"/>
                <a:cs typeface="Arial" panose="020B0604020202020204" pitchFamily="34" charset="0"/>
              </a:rPr>
              <a:t>Flipboard.</a:t>
            </a:r>
            <a:endParaRPr lang="en-GB" dirty="0">
              <a:latin typeface="Arial" panose="020B0604020202020204" pitchFamily="34" charset="0"/>
              <a:cs typeface="Arial" panose="020B0604020202020204" pitchFamily="34" charset="0"/>
            </a:endParaRPr>
          </a:p>
          <a:p>
            <a:pPr lvl="0" fontAlgn="base"/>
            <a:r>
              <a:rPr lang="en-US" dirty="0">
                <a:latin typeface="Arial" panose="020B0604020202020204" pitchFamily="34" charset="0"/>
                <a:cs typeface="Arial" panose="020B0604020202020204" pitchFamily="34" charset="0"/>
              </a:rPr>
              <a:t>Photo sharing: Instagram, </a:t>
            </a:r>
            <a:r>
              <a:rPr lang="en-US" dirty="0" smtClean="0">
                <a:latin typeface="Arial" panose="020B0604020202020204" pitchFamily="34" charset="0"/>
                <a:cs typeface="Arial" panose="020B0604020202020204" pitchFamily="34" charset="0"/>
              </a:rPr>
              <a:t>Snapchat.</a:t>
            </a:r>
            <a:endParaRPr lang="en-GB" dirty="0">
              <a:latin typeface="Arial" panose="020B0604020202020204" pitchFamily="34" charset="0"/>
              <a:cs typeface="Arial" panose="020B0604020202020204" pitchFamily="34" charset="0"/>
            </a:endParaRPr>
          </a:p>
          <a:p>
            <a:pPr lvl="0" fontAlgn="base"/>
            <a:r>
              <a:rPr lang="en-US" dirty="0">
                <a:latin typeface="Arial" panose="020B0604020202020204" pitchFamily="34" charset="0"/>
                <a:cs typeface="Arial" panose="020B0604020202020204" pitchFamily="34" charset="0"/>
              </a:rPr>
              <a:t>Video sharing: </a:t>
            </a:r>
            <a:r>
              <a:rPr lang="en-US" dirty="0" smtClean="0">
                <a:latin typeface="Arial" panose="020B0604020202020204" pitchFamily="34" charset="0"/>
                <a:cs typeface="Arial" panose="020B0604020202020204" pitchFamily="34" charset="0"/>
              </a:rPr>
              <a:t>YouTube.</a:t>
            </a:r>
            <a:endParaRPr lang="en-GB" dirty="0">
              <a:latin typeface="Arial" panose="020B0604020202020204" pitchFamily="34" charset="0"/>
              <a:cs typeface="Arial" panose="020B0604020202020204" pitchFamily="34" charset="0"/>
            </a:endParaRPr>
          </a:p>
          <a:p>
            <a:pPr lvl="0" fontAlgn="base"/>
            <a:r>
              <a:rPr lang="en-US" dirty="0">
                <a:latin typeface="Arial" panose="020B0604020202020204" pitchFamily="34" charset="0"/>
                <a:cs typeface="Arial" panose="020B0604020202020204" pitchFamily="34" charset="0"/>
              </a:rPr>
              <a:t>Discussion forums: Reddit, </a:t>
            </a:r>
            <a:r>
              <a:rPr lang="en-US" dirty="0" err="1">
                <a:latin typeface="Arial" panose="020B0604020202020204" pitchFamily="34" charset="0"/>
                <a:cs typeface="Arial" panose="020B0604020202020204" pitchFamily="34" charset="0"/>
              </a:rPr>
              <a:t>Quora</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Digg.</a:t>
            </a:r>
            <a:endParaRPr lang="en-GB" dirty="0">
              <a:latin typeface="Arial" panose="020B0604020202020204" pitchFamily="34" charset="0"/>
              <a:cs typeface="Arial" panose="020B0604020202020204" pitchFamily="34" charset="0"/>
            </a:endParaRPr>
          </a:p>
          <a:p>
            <a:pPr lvl="0" fontAlgn="base"/>
            <a:r>
              <a:rPr lang="en-US" dirty="0">
                <a:latin typeface="Arial" panose="020B0604020202020204" pitchFamily="34" charset="0"/>
                <a:cs typeface="Arial" panose="020B0604020202020204" pitchFamily="34" charset="0"/>
              </a:rPr>
              <a:t>Consumer review networks: Yelp, </a:t>
            </a:r>
            <a:r>
              <a:rPr lang="en-US" dirty="0" smtClean="0">
                <a:latin typeface="Arial" panose="020B0604020202020204" pitchFamily="34" charset="0"/>
                <a:cs typeface="Arial" panose="020B0604020202020204" pitchFamily="34" charset="0"/>
              </a:rPr>
              <a:t>TripAdvisor.</a:t>
            </a:r>
            <a:endParaRPr lang="en-GB" dirty="0">
              <a:latin typeface="Arial" panose="020B0604020202020204" pitchFamily="34" charset="0"/>
              <a:cs typeface="Arial" panose="020B0604020202020204" pitchFamily="34" charset="0"/>
            </a:endParaRPr>
          </a:p>
          <a:p>
            <a:pPr lvl="0" fontAlgn="base"/>
            <a:r>
              <a:rPr lang="en-US" dirty="0">
                <a:latin typeface="Arial" panose="020B0604020202020204" pitchFamily="34" charset="0"/>
                <a:cs typeface="Arial" panose="020B0604020202020204" pitchFamily="34" charset="0"/>
              </a:rPr>
              <a:t>Social shopping: </a:t>
            </a:r>
            <a:r>
              <a:rPr lang="en-US" dirty="0" smtClean="0">
                <a:latin typeface="Arial" panose="020B0604020202020204" pitchFamily="34" charset="0"/>
                <a:cs typeface="Arial" panose="020B0604020202020204" pitchFamily="34" charset="0"/>
              </a:rPr>
              <a:t>Etsy.</a:t>
            </a:r>
            <a:endParaRPr lang="en-GB" dirty="0">
              <a:latin typeface="Arial" panose="020B0604020202020204" pitchFamily="34" charset="0"/>
              <a:cs typeface="Arial" panose="020B0604020202020204" pitchFamily="34" charset="0"/>
            </a:endParaRPr>
          </a:p>
          <a:p>
            <a:pPr lvl="0" fontAlgn="base"/>
            <a:r>
              <a:rPr lang="en-US" dirty="0">
                <a:latin typeface="Arial" panose="020B0604020202020204" pitchFamily="34" charset="0"/>
                <a:cs typeface="Arial" panose="020B0604020202020204" pitchFamily="34" charset="0"/>
              </a:rPr>
              <a:t>Sharing economy: Airbnb, </a:t>
            </a:r>
            <a:r>
              <a:rPr lang="en-US" dirty="0" smtClean="0">
                <a:latin typeface="Arial" panose="020B0604020202020204" pitchFamily="34" charset="0"/>
                <a:cs typeface="Arial" panose="020B0604020202020204" pitchFamily="34" charset="0"/>
              </a:rPr>
              <a:t>Uber.</a:t>
            </a:r>
            <a:endParaRPr lang="en-GB" dirty="0">
              <a:latin typeface="Arial" panose="020B0604020202020204" pitchFamily="34" charset="0"/>
              <a:cs typeface="Arial" panose="020B0604020202020204" pitchFamily="34" charset="0"/>
            </a:endParaRPr>
          </a:p>
          <a:p>
            <a:pPr marL="0" indent="0">
              <a:buNone/>
            </a:pPr>
            <a:endParaRPr lang="en-US" dirty="0" smtClean="0">
              <a:latin typeface="Arial" panose="020B0604020202020204" pitchFamily="34" charset="0"/>
              <a:cs typeface="Arial" panose="020B0604020202020204" pitchFamily="34" charset="0"/>
            </a:endParaRPr>
          </a:p>
        </p:txBody>
      </p:sp>
      <p:sp>
        <p:nvSpPr>
          <p:cNvPr id="5" name="TextBox 4"/>
          <p:cNvSpPr txBox="1"/>
          <p:nvPr/>
        </p:nvSpPr>
        <p:spPr>
          <a:xfrm>
            <a:off x="5195689" y="1781513"/>
            <a:ext cx="3265861" cy="369332"/>
          </a:xfrm>
          <a:prstGeom prst="rect">
            <a:avLst/>
          </a:prstGeom>
          <a:noFill/>
        </p:spPr>
        <p:txBody>
          <a:bodyPr wrap="square" rtlCol="0">
            <a:spAutoFit/>
          </a:bodyPr>
          <a:lstStyle/>
          <a:p>
            <a:endParaRPr lang="en-US" dirty="0"/>
          </a:p>
        </p:txBody>
      </p:sp>
      <p:pic>
        <p:nvPicPr>
          <p:cNvPr id="6" name="Picture 5"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4700" y="1430500"/>
            <a:ext cx="842557" cy="842557"/>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6857" y="2762136"/>
            <a:ext cx="1320800" cy="660400"/>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7416" y="3713374"/>
            <a:ext cx="1170411" cy="1035164"/>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13259" y="3786645"/>
            <a:ext cx="990600" cy="990600"/>
          </a:xfrm>
          <a:prstGeom prst="rect">
            <a:avLst/>
          </a:prstGeom>
        </p:spPr>
      </p:pic>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30735" y="1430500"/>
            <a:ext cx="882648" cy="882648"/>
          </a:xfrm>
          <a:prstGeom prst="rect">
            <a:avLst/>
          </a:prstGeom>
        </p:spPr>
      </p:pic>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806183" y="1417638"/>
            <a:ext cx="907075" cy="907075"/>
          </a:xfrm>
          <a:prstGeom prst="rect">
            <a:avLst/>
          </a:prstGeom>
        </p:spPr>
      </p:pic>
      <p:pic>
        <p:nvPicPr>
          <p:cNvPr id="13" name="Picture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713259" y="2533536"/>
            <a:ext cx="1117600" cy="1117600"/>
          </a:xfrm>
          <a:prstGeom prst="rect">
            <a:avLst/>
          </a:prstGeom>
        </p:spPr>
      </p:pic>
      <p:pic>
        <p:nvPicPr>
          <p:cNvPr id="14" name="Picture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flipH="1">
            <a:off x="557082" y="3670451"/>
            <a:ext cx="814518" cy="809974"/>
          </a:xfrm>
          <a:prstGeom prst="rect">
            <a:avLst/>
          </a:prstGeom>
        </p:spPr>
      </p:pic>
    </p:spTree>
    <p:extLst>
      <p:ext uri="{BB962C8B-B14F-4D97-AF65-F5344CB8AC3E}">
        <p14:creationId xmlns:p14="http://schemas.microsoft.com/office/powerpoint/2010/main" val="752823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Identifying key social media apps</a:t>
            </a:r>
            <a:endParaRPr lang="en-US" b="1"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pic>
        <p:nvPicPr>
          <p:cNvPr id="7" name="Content Placeholder 6"/>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111909" y="1602428"/>
            <a:ext cx="4920181" cy="4124578"/>
          </a:xfr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8820" y="-210112"/>
            <a:ext cx="8662584" cy="7261826"/>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4604" y="-214015"/>
            <a:ext cx="8825723" cy="7398585"/>
          </a:xfrm>
          <a:prstGeom prst="rect">
            <a:avLst/>
          </a:prstGeom>
        </p:spPr>
      </p:pic>
    </p:spTree>
    <p:extLst>
      <p:ext uri="{BB962C8B-B14F-4D97-AF65-F5344CB8AC3E}">
        <p14:creationId xmlns:p14="http://schemas.microsoft.com/office/powerpoint/2010/main" val="1488675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What are the benefits of using social media?</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063689" y="1618862"/>
            <a:ext cx="7016621" cy="4525963"/>
          </a:xfrm>
        </p:spPr>
        <p:txBody>
          <a:bodyPr/>
          <a:lstStyle/>
          <a:p>
            <a:r>
              <a:rPr lang="en-US" dirty="0" smtClean="0">
                <a:latin typeface="Arial" panose="020B0604020202020204" pitchFamily="34" charset="0"/>
                <a:cs typeface="Arial" panose="020B0604020202020204" pitchFamily="34" charset="0"/>
              </a:rPr>
              <a:t>Social fun</a:t>
            </a:r>
          </a:p>
          <a:p>
            <a:r>
              <a:rPr lang="en-US" dirty="0" smtClean="0">
                <a:latin typeface="Arial" panose="020B0604020202020204" pitchFamily="34" charset="0"/>
                <a:cs typeface="Arial" panose="020B0604020202020204" pitchFamily="34" charset="0"/>
              </a:rPr>
              <a:t>Creative fun </a:t>
            </a:r>
          </a:p>
          <a:p>
            <a:r>
              <a:rPr lang="en-US" dirty="0" smtClean="0">
                <a:latin typeface="Arial" panose="020B0604020202020204" pitchFamily="34" charset="0"/>
                <a:cs typeface="Arial" panose="020B0604020202020204" pitchFamily="34" charset="0"/>
              </a:rPr>
              <a:t>Share interests</a:t>
            </a:r>
          </a:p>
          <a:p>
            <a:r>
              <a:rPr lang="en-US" dirty="0">
                <a:latin typeface="Arial" panose="020B0604020202020204" pitchFamily="34" charset="0"/>
                <a:cs typeface="Arial" panose="020B0604020202020204" pitchFamily="34" charset="0"/>
              </a:rPr>
              <a:t>D</a:t>
            </a:r>
            <a:r>
              <a:rPr lang="en-US" dirty="0" smtClean="0">
                <a:latin typeface="Arial" panose="020B0604020202020204" pitchFamily="34" charset="0"/>
                <a:cs typeface="Arial" panose="020B0604020202020204" pitchFamily="34" charset="0"/>
              </a:rPr>
              <a:t>evelop relations and extend offline interactions</a:t>
            </a:r>
          </a:p>
          <a:p>
            <a:r>
              <a:rPr lang="en-US" dirty="0" smtClean="0">
                <a:latin typeface="Arial" panose="020B0604020202020204" pitchFamily="34" charset="0"/>
                <a:cs typeface="Arial" panose="020B0604020202020204" pitchFamily="34" charset="0"/>
              </a:rPr>
              <a:t>Share educational content</a:t>
            </a:r>
            <a:endParaRPr lang="en-US"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12210361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What are the risks of social media?</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65062" y="1581539"/>
            <a:ext cx="8413876" cy="4525963"/>
          </a:xfrm>
        </p:spPr>
        <p:txBody>
          <a:bodyPr>
            <a:normAutofit/>
          </a:bodyPr>
          <a:lstStyle/>
          <a:p>
            <a:pPr lvl="0" fontAlgn="base"/>
            <a:r>
              <a:rPr lang="en-GB" sz="2600" dirty="0" smtClean="0">
                <a:latin typeface="Arial" panose="020B0604020202020204" pitchFamily="34" charset="0"/>
                <a:cs typeface="Arial" panose="020B0604020202020204" pitchFamily="34" charset="0"/>
              </a:rPr>
              <a:t>Exposure to inappropriate or upsetting content, such as mean, aggressive, violent or sexual comments or images</a:t>
            </a:r>
          </a:p>
          <a:p>
            <a:pPr lvl="0" fontAlgn="base"/>
            <a:r>
              <a:rPr lang="en-GB" sz="2600" dirty="0" smtClean="0">
                <a:latin typeface="Arial" panose="020B0604020202020204" pitchFamily="34" charset="0"/>
                <a:cs typeface="Arial" panose="020B0604020202020204" pitchFamily="34" charset="0"/>
              </a:rPr>
              <a:t>Inappropriate content like embarrassing or provocative photos or videos of themselves or others</a:t>
            </a:r>
          </a:p>
          <a:p>
            <a:pPr lvl="0" fontAlgn="base"/>
            <a:r>
              <a:rPr lang="en-GB" sz="2600" dirty="0" smtClean="0">
                <a:latin typeface="Arial" panose="020B0604020202020204" pitchFamily="34" charset="0"/>
                <a:cs typeface="Arial" panose="020B0604020202020204" pitchFamily="34" charset="0"/>
              </a:rPr>
              <a:t>Sharing personal information with strangers – for example, phone numbers, date of birth or location</a:t>
            </a:r>
          </a:p>
          <a:p>
            <a:pPr lvl="0" fontAlgn="base"/>
            <a:r>
              <a:rPr lang="en-GB" sz="2600" dirty="0" smtClean="0">
                <a:latin typeface="Arial" panose="020B0604020202020204" pitchFamily="34" charset="0"/>
                <a:cs typeface="Arial" panose="020B0604020202020204" pitchFamily="34" charset="0"/>
              </a:rPr>
              <a:t>Being bullied or targeted for advertising and marketing </a:t>
            </a:r>
            <a:endParaRPr lang="en-GB" sz="2800"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7341114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Strategies for reducing risk on social media sites</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33059" y="1406230"/>
            <a:ext cx="8833960" cy="4525963"/>
          </a:xfrm>
        </p:spPr>
        <p:txBody>
          <a:bodyPr>
            <a:normAutofit/>
          </a:bodyPr>
          <a:lstStyle/>
          <a:p>
            <a:pPr lvl="0" fontAlgn="base"/>
            <a:r>
              <a:rPr lang="en-GB" sz="3000" dirty="0" smtClean="0">
                <a:latin typeface="Arial" panose="020B0604020202020204" pitchFamily="34" charset="0"/>
                <a:cs typeface="Arial" panose="020B0604020202020204" pitchFamily="34" charset="0"/>
              </a:rPr>
              <a:t>Have a conversation with your child/children </a:t>
            </a:r>
          </a:p>
          <a:p>
            <a:pPr lvl="0" fontAlgn="base"/>
            <a:r>
              <a:rPr lang="en-GB" sz="3000" dirty="0" smtClean="0">
                <a:latin typeface="Arial" panose="020B0604020202020204" pitchFamily="34" charset="0"/>
                <a:cs typeface="Arial" panose="020B0604020202020204" pitchFamily="34" charset="0"/>
              </a:rPr>
              <a:t>Discuss the risks involved in using social media </a:t>
            </a:r>
          </a:p>
          <a:p>
            <a:pPr lvl="0" fontAlgn="base"/>
            <a:r>
              <a:rPr lang="en-GB" sz="3000" dirty="0" smtClean="0">
                <a:latin typeface="Arial" panose="020B0604020202020204" pitchFamily="34" charset="0"/>
                <a:cs typeface="Arial" panose="020B0604020202020204" pitchFamily="34" charset="0"/>
              </a:rPr>
              <a:t>Explain the dangers involved in sharing content and personal information</a:t>
            </a:r>
          </a:p>
          <a:p>
            <a:pPr lvl="0" fontAlgn="base"/>
            <a:r>
              <a:rPr lang="en-GB" sz="3000" dirty="0" smtClean="0">
                <a:latin typeface="Arial" panose="020B0604020202020204" pitchFamily="34" charset="0"/>
                <a:cs typeface="Arial" panose="020B0604020202020204" pitchFamily="34" charset="0"/>
              </a:rPr>
              <a:t>Teach your child/children how to respond if people are inappropriate</a:t>
            </a:r>
          </a:p>
          <a:p>
            <a:pPr lvl="0" fontAlgn="base"/>
            <a:r>
              <a:rPr lang="en-GB" sz="3000" dirty="0" smtClean="0">
                <a:latin typeface="Arial" panose="020B0604020202020204" pitchFamily="34" charset="0"/>
                <a:cs typeface="Arial" panose="020B0604020202020204" pitchFamily="34" charset="0"/>
              </a:rPr>
              <a:t>Discuss the various ways social media may expose your child to inappropriate advertising</a:t>
            </a:r>
          </a:p>
          <a:p>
            <a:endParaRPr lang="en-GB"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19287929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Parental controls and social media</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33059" y="1600200"/>
            <a:ext cx="8833960" cy="4525963"/>
          </a:xfrm>
        </p:spPr>
        <p:txBody>
          <a:bodyPr>
            <a:normAutofit/>
          </a:bodyPr>
          <a:lstStyle/>
          <a:p>
            <a:pPr lvl="0" fontAlgn="base"/>
            <a:r>
              <a:rPr lang="en-US" sz="3000" dirty="0">
                <a:latin typeface="Arial" panose="020B0604020202020204" pitchFamily="34" charset="0"/>
                <a:cs typeface="Arial" panose="020B0604020202020204" pitchFamily="34" charset="0"/>
              </a:rPr>
              <a:t>According to </a:t>
            </a:r>
            <a:r>
              <a:rPr lang="en-US" sz="3000" dirty="0" err="1">
                <a:latin typeface="Arial" panose="020B0604020202020204" pitchFamily="34" charset="0"/>
                <a:cs typeface="Arial" panose="020B0604020202020204" pitchFamily="34" charset="0"/>
              </a:rPr>
              <a:t>Ofcom</a:t>
            </a:r>
            <a:r>
              <a:rPr lang="en-US" sz="3000" dirty="0">
                <a:latin typeface="Arial" panose="020B0604020202020204" pitchFamily="34" charset="0"/>
                <a:cs typeface="Arial" panose="020B0604020202020204" pitchFamily="34" charset="0"/>
              </a:rPr>
              <a:t> (2015</a:t>
            </a:r>
            <a:r>
              <a:rPr lang="en-US" sz="3000" dirty="0" smtClean="0">
                <a:latin typeface="Arial" panose="020B0604020202020204" pitchFamily="34" charset="0"/>
                <a:cs typeface="Arial" panose="020B0604020202020204" pitchFamily="34" charset="0"/>
              </a:rPr>
              <a:t>)</a:t>
            </a:r>
          </a:p>
          <a:p>
            <a:pPr lvl="1" fontAlgn="base">
              <a:buFont typeface="Arial" panose="020B0604020202020204" pitchFamily="34" charset="0"/>
              <a:buChar char="•"/>
            </a:pPr>
            <a:r>
              <a:rPr lang="en-US" sz="3000" dirty="0" smtClean="0">
                <a:latin typeface="Arial" panose="020B0604020202020204" pitchFamily="34" charset="0"/>
                <a:cs typeface="Arial" panose="020B0604020202020204" pitchFamily="34" charset="0"/>
              </a:rPr>
              <a:t>67 % of </a:t>
            </a:r>
            <a:r>
              <a:rPr lang="en-US" sz="3000" dirty="0">
                <a:latin typeface="Arial" panose="020B0604020202020204" pitchFamily="34" charset="0"/>
                <a:cs typeface="Arial" panose="020B0604020202020204" pitchFamily="34" charset="0"/>
              </a:rPr>
              <a:t>five to seven year </a:t>
            </a:r>
            <a:r>
              <a:rPr lang="en-US" sz="3000" dirty="0" smtClean="0">
                <a:latin typeface="Arial" panose="020B0604020202020204" pitchFamily="34" charset="0"/>
                <a:cs typeface="Arial" panose="020B0604020202020204" pitchFamily="34" charset="0"/>
              </a:rPr>
              <a:t>olds</a:t>
            </a:r>
          </a:p>
          <a:p>
            <a:pPr lvl="1" fontAlgn="base">
              <a:buFont typeface="Arial" panose="020B0604020202020204" pitchFamily="34" charset="0"/>
              <a:buChar char="•"/>
            </a:pPr>
            <a:r>
              <a:rPr lang="en-US" sz="3000" dirty="0" smtClean="0">
                <a:latin typeface="Arial" panose="020B0604020202020204" pitchFamily="34" charset="0"/>
                <a:cs typeface="Arial" panose="020B0604020202020204" pitchFamily="34" charset="0"/>
              </a:rPr>
              <a:t>91 % of </a:t>
            </a:r>
            <a:r>
              <a:rPr lang="en-US" sz="3000" dirty="0">
                <a:latin typeface="Arial" panose="020B0604020202020204" pitchFamily="34" charset="0"/>
                <a:cs typeface="Arial" panose="020B0604020202020204" pitchFamily="34" charset="0"/>
              </a:rPr>
              <a:t>eight to 11 year olds </a:t>
            </a:r>
            <a:r>
              <a:rPr lang="en-US" sz="3000" dirty="0" smtClean="0">
                <a:latin typeface="Arial" panose="020B0604020202020204" pitchFamily="34" charset="0"/>
                <a:cs typeface="Arial" panose="020B0604020202020204" pitchFamily="34" charset="0"/>
              </a:rPr>
              <a:t> </a:t>
            </a:r>
          </a:p>
          <a:p>
            <a:pPr lvl="1" fontAlgn="base">
              <a:buFont typeface="Arial" panose="020B0604020202020204" pitchFamily="34" charset="0"/>
              <a:buChar char="•"/>
            </a:pPr>
            <a:r>
              <a:rPr lang="en-US" sz="3000" dirty="0" smtClean="0">
                <a:latin typeface="Arial" panose="020B0604020202020204" pitchFamily="34" charset="0"/>
                <a:cs typeface="Arial" panose="020B0604020202020204" pitchFamily="34" charset="0"/>
              </a:rPr>
              <a:t>98 % of </a:t>
            </a:r>
            <a:r>
              <a:rPr lang="en-US" sz="3000" dirty="0">
                <a:latin typeface="Arial" panose="020B0604020202020204" pitchFamily="34" charset="0"/>
                <a:cs typeface="Arial" panose="020B0604020202020204" pitchFamily="34" charset="0"/>
              </a:rPr>
              <a:t>12 to 15 year olds use online </a:t>
            </a:r>
            <a:r>
              <a:rPr lang="en-US" sz="3000" dirty="0" smtClean="0">
                <a:latin typeface="Arial" panose="020B0604020202020204" pitchFamily="34" charset="0"/>
                <a:cs typeface="Arial" panose="020B0604020202020204" pitchFamily="34" charset="0"/>
              </a:rPr>
              <a:t>services</a:t>
            </a:r>
          </a:p>
          <a:p>
            <a:pPr lvl="0" fontAlgn="base"/>
            <a:r>
              <a:rPr lang="en-US" sz="3000" dirty="0">
                <a:latin typeface="Arial" panose="020B0604020202020204" pitchFamily="34" charset="0"/>
                <a:cs typeface="Arial" panose="020B0604020202020204" pitchFamily="34" charset="0"/>
              </a:rPr>
              <a:t>A</a:t>
            </a:r>
            <a:r>
              <a:rPr lang="en-US" sz="3000" dirty="0" smtClean="0">
                <a:latin typeface="Arial" panose="020B0604020202020204" pitchFamily="34" charset="0"/>
                <a:cs typeface="Arial" panose="020B0604020202020204" pitchFamily="34" charset="0"/>
              </a:rPr>
              <a:t>ge restrictions may </a:t>
            </a:r>
            <a:r>
              <a:rPr lang="en-US" sz="3000" dirty="0">
                <a:latin typeface="Arial" panose="020B0604020202020204" pitchFamily="34" charset="0"/>
                <a:cs typeface="Arial" panose="020B0604020202020204" pitchFamily="34" charset="0"/>
              </a:rPr>
              <a:t>not </a:t>
            </a:r>
            <a:r>
              <a:rPr lang="en-US" sz="3000" dirty="0" smtClean="0">
                <a:latin typeface="Arial" panose="020B0604020202020204" pitchFamily="34" charset="0"/>
                <a:cs typeface="Arial" panose="020B0604020202020204" pitchFamily="34" charset="0"/>
              </a:rPr>
              <a:t>work</a:t>
            </a:r>
            <a:endParaRPr lang="en-GB" sz="3000" dirty="0">
              <a:latin typeface="Arial" panose="020B0604020202020204" pitchFamily="34" charset="0"/>
              <a:cs typeface="Arial" panose="020B0604020202020204" pitchFamily="34" charset="0"/>
            </a:endParaRPr>
          </a:p>
          <a:p>
            <a:pPr lvl="0" fontAlgn="base"/>
            <a:r>
              <a:rPr lang="en-US" sz="3000" dirty="0" smtClean="0">
                <a:latin typeface="Arial" panose="020B0604020202020204" pitchFamily="34" charset="0"/>
                <a:cs typeface="Arial" panose="020B0604020202020204" pitchFamily="34" charset="0"/>
              </a:rPr>
              <a:t>Parental </a:t>
            </a:r>
            <a:r>
              <a:rPr lang="en-US" sz="3000" dirty="0">
                <a:latin typeface="Arial" panose="020B0604020202020204" pitchFamily="34" charset="0"/>
                <a:cs typeface="Arial" panose="020B0604020202020204" pitchFamily="34" charset="0"/>
              </a:rPr>
              <a:t>controls </a:t>
            </a:r>
            <a:r>
              <a:rPr lang="en-US" sz="3000" dirty="0" smtClean="0">
                <a:latin typeface="Arial" panose="020B0604020202020204" pitchFamily="34" charset="0"/>
                <a:cs typeface="Arial" panose="020B0604020202020204" pitchFamily="34" charset="0"/>
              </a:rPr>
              <a:t>may provide </a:t>
            </a:r>
            <a:r>
              <a:rPr lang="en-US" sz="3000" dirty="0">
                <a:latin typeface="Arial" panose="020B0604020202020204" pitchFamily="34" charset="0"/>
                <a:cs typeface="Arial" panose="020B0604020202020204" pitchFamily="34" charset="0"/>
              </a:rPr>
              <a:t>some guidance for younger </a:t>
            </a:r>
            <a:r>
              <a:rPr lang="en-US" sz="3000" dirty="0" smtClean="0">
                <a:latin typeface="Arial" panose="020B0604020202020204" pitchFamily="34" charset="0"/>
                <a:cs typeface="Arial" panose="020B0604020202020204" pitchFamily="34" charset="0"/>
              </a:rPr>
              <a:t>children</a:t>
            </a:r>
            <a:endParaRPr lang="en-GB" sz="3000"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19936177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Arial" panose="020B0604020202020204" pitchFamily="34" charset="0"/>
                <a:cs typeface="Arial" panose="020B0604020202020204" pitchFamily="34" charset="0"/>
              </a:rPr>
              <a:t>How to report on social media</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465618" y="1417638"/>
            <a:ext cx="6678382" cy="4525963"/>
          </a:xfrm>
        </p:spPr>
        <p:txBody>
          <a:bodyPr>
            <a:normAutofit/>
          </a:bodyPr>
          <a:lstStyle/>
          <a:p>
            <a:pPr lvl="0" fontAlgn="base"/>
            <a:r>
              <a:rPr lang="en-GB" sz="3000" dirty="0" smtClean="0">
                <a:latin typeface="Arial" panose="020B0604020202020204" pitchFamily="34" charset="0"/>
                <a:cs typeface="Arial" panose="020B0604020202020204" pitchFamily="34" charset="0"/>
              </a:rPr>
              <a:t>If you are suspicious about someone's behaviour towards a child, contact </a:t>
            </a:r>
            <a:r>
              <a:rPr lang="en-GB" sz="3000" b="1" dirty="0" smtClean="0">
                <a:latin typeface="Arial" panose="020B0604020202020204" pitchFamily="34" charset="0"/>
                <a:cs typeface="Arial" panose="020B0604020202020204" pitchFamily="34" charset="0"/>
                <a:hlinkClick r:id="rId3"/>
              </a:rPr>
              <a:t>CEOP</a:t>
            </a:r>
            <a:r>
              <a:rPr lang="en-GB" sz="3000" b="1" dirty="0" smtClean="0">
                <a:latin typeface="Arial" panose="020B0604020202020204" pitchFamily="34" charset="0"/>
                <a:cs typeface="Arial" panose="020B0604020202020204" pitchFamily="34" charset="0"/>
              </a:rPr>
              <a:t>.</a:t>
            </a:r>
          </a:p>
          <a:p>
            <a:pPr lvl="0" fontAlgn="base"/>
            <a:r>
              <a:rPr lang="en-GB" sz="3000" dirty="0" smtClean="0">
                <a:latin typeface="Arial" panose="020B0604020202020204" pitchFamily="34" charset="0"/>
                <a:cs typeface="Arial" panose="020B0604020202020204" pitchFamily="34" charset="0"/>
              </a:rPr>
              <a:t>If you see any criminal content, contact </a:t>
            </a:r>
            <a:r>
              <a:rPr lang="en-GB" sz="3000" b="1" dirty="0" smtClean="0">
                <a:latin typeface="Arial" panose="020B0604020202020204" pitchFamily="34" charset="0"/>
                <a:cs typeface="Arial" panose="020B0604020202020204" pitchFamily="34" charset="0"/>
                <a:hlinkClick r:id="rId4"/>
              </a:rPr>
              <a:t>Internet Watch Foundation</a:t>
            </a:r>
            <a:r>
              <a:rPr lang="en-GB" sz="3000" b="1" dirty="0" smtClean="0">
                <a:latin typeface="Arial" panose="020B0604020202020204" pitchFamily="34" charset="0"/>
                <a:cs typeface="Arial" panose="020B0604020202020204" pitchFamily="34" charset="0"/>
              </a:rPr>
              <a:t>. </a:t>
            </a:r>
            <a:r>
              <a:rPr lang="en-GB" sz="3000" dirty="0" smtClean="0">
                <a:latin typeface="Arial" panose="020B0604020202020204" pitchFamily="34" charset="0"/>
                <a:cs typeface="Arial" panose="020B0604020202020204" pitchFamily="34" charset="0"/>
              </a:rPr>
              <a:t> </a:t>
            </a:r>
          </a:p>
          <a:p>
            <a:pPr lvl="0" fontAlgn="base"/>
            <a:r>
              <a:rPr lang="en-GB" sz="3000" b="1" dirty="0" smtClean="0">
                <a:latin typeface="Arial" panose="020B0604020202020204" pitchFamily="34" charset="0"/>
                <a:cs typeface="Arial" panose="020B0604020202020204" pitchFamily="34" charset="0"/>
                <a:hlinkClick r:id="rId5"/>
              </a:rPr>
              <a:t>Childnet International </a:t>
            </a:r>
            <a:r>
              <a:rPr lang="en-GB" sz="3000" dirty="0" smtClean="0">
                <a:latin typeface="Arial" panose="020B0604020202020204" pitchFamily="34" charset="0"/>
                <a:cs typeface="Arial" panose="020B0604020202020204" pitchFamily="34" charset="0"/>
              </a:rPr>
              <a:t>discover how to report on several platforms.</a:t>
            </a:r>
          </a:p>
          <a:p>
            <a:pPr lvl="0" fontAlgn="base"/>
            <a:endParaRPr lang="en-GB"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1217" y="4602882"/>
            <a:ext cx="2082799" cy="568036"/>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1217" y="3000295"/>
            <a:ext cx="2066703" cy="1225390"/>
          </a:xfrm>
          <a:prstGeom prst="rect">
            <a:avLst/>
          </a:prstGeom>
        </p:spPr>
      </p:pic>
      <p:pic>
        <p:nvPicPr>
          <p:cNvPr id="8" name="Picture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7729" y="1287445"/>
            <a:ext cx="2046287" cy="1532740"/>
          </a:xfrm>
          <a:prstGeom prst="rect">
            <a:avLst/>
          </a:prstGeom>
        </p:spPr>
      </p:pic>
    </p:spTree>
    <p:extLst>
      <p:ext uri="{BB962C8B-B14F-4D97-AF65-F5344CB8AC3E}">
        <p14:creationId xmlns:p14="http://schemas.microsoft.com/office/powerpoint/2010/main" val="1880800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ormAutofit/>
          </a:bodyPr>
          <a:lstStyle/>
          <a:p>
            <a:r>
              <a:rPr lang="en-US" b="1" dirty="0" smtClean="0">
                <a:latin typeface="Arial" panose="020B0604020202020204" pitchFamily="34" charset="0"/>
                <a:cs typeface="Arial" panose="020B0604020202020204" pitchFamily="34" charset="0"/>
              </a:rPr>
              <a:t>What is online gaming?</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081438" y="1863397"/>
            <a:ext cx="6062562" cy="4525963"/>
          </a:xfrm>
        </p:spPr>
        <p:txBody>
          <a:bodyPr>
            <a:normAutofit/>
          </a:bodyPr>
          <a:lstStyle/>
          <a:p>
            <a:pPr lvl="0" fontAlgn="base"/>
            <a:r>
              <a:rPr lang="en-GB" sz="3000" dirty="0" smtClean="0">
                <a:latin typeface="Arial" panose="020B0604020202020204" pitchFamily="34" charset="0"/>
                <a:cs typeface="Arial" panose="020B0604020202020204" pitchFamily="34" charset="0"/>
              </a:rPr>
              <a:t>Online gaming refers to video games played online, as opposed to gaming in the form of gambling</a:t>
            </a:r>
          </a:p>
          <a:p>
            <a:pPr lvl="0" fontAlgn="base"/>
            <a:r>
              <a:rPr lang="en-GB" sz="3000" dirty="0" smtClean="0">
                <a:latin typeface="Arial" panose="020B0604020202020204" pitchFamily="34" charset="0"/>
                <a:cs typeface="Arial" panose="020B0604020202020204" pitchFamily="34" charset="0"/>
              </a:rPr>
              <a:t>Played on a variety of devices</a:t>
            </a:r>
          </a:p>
          <a:p>
            <a:pPr lvl="0" fontAlgn="base"/>
            <a:r>
              <a:rPr lang="en-GB" sz="3000" dirty="0" smtClean="0">
                <a:latin typeface="Arial" panose="020B0604020202020204" pitchFamily="34" charset="0"/>
                <a:cs typeface="Arial" panose="020B0604020202020204" pitchFamily="34" charset="0"/>
              </a:rPr>
              <a:t>Children may play video games with players they don’t know</a:t>
            </a:r>
            <a:endParaRPr lang="en-GB" sz="3000"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6366" y="2039669"/>
            <a:ext cx="2658091" cy="1770329"/>
          </a:xfrm>
          <a:prstGeom prst="rect">
            <a:avLst/>
          </a:prstGeom>
        </p:spPr>
      </p:pic>
    </p:spTree>
    <p:extLst>
      <p:ext uri="{BB962C8B-B14F-4D97-AF65-F5344CB8AC3E}">
        <p14:creationId xmlns:p14="http://schemas.microsoft.com/office/powerpoint/2010/main" val="14707501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title"/>
          </p:nvPr>
        </p:nvSpPr>
        <p:spPr>
          <a:xfrm>
            <a:off x="457200" y="274638"/>
            <a:ext cx="8229600" cy="1143000"/>
          </a:xfrm>
        </p:spPr>
        <p:txBody>
          <a:bodyPr>
            <a:normAutofit fontScale="90000"/>
          </a:bodyPr>
          <a:lstStyle/>
          <a:p>
            <a:r>
              <a:rPr lang="en-US" b="1" dirty="0" smtClean="0">
                <a:latin typeface="Arial" panose="020B0604020202020204" pitchFamily="34" charset="0"/>
                <a:cs typeface="Arial" panose="020B0604020202020204" pitchFamily="34" charset="0"/>
              </a:rPr>
              <a:t>Different types of online video gaming devices</a:t>
            </a:r>
            <a:endParaRPr lang="en-US" b="1" dirty="0">
              <a:latin typeface="Arial" panose="020B0604020202020204" pitchFamily="34" charset="0"/>
              <a:cs typeface="Arial" panose="020B0604020202020204" pitchFamily="34" charset="0"/>
            </a:endParaRPr>
          </a:p>
        </p:txBody>
      </p:sp>
      <p:sp>
        <p:nvSpPr>
          <p:cNvPr id="13" name="Content Placeholder 2"/>
          <p:cNvSpPr>
            <a:spLocks noGrp="1"/>
          </p:cNvSpPr>
          <p:nvPr>
            <p:ph idx="1"/>
          </p:nvPr>
        </p:nvSpPr>
        <p:spPr>
          <a:xfrm>
            <a:off x="2127380" y="1600200"/>
            <a:ext cx="6939638" cy="4525963"/>
          </a:xfrm>
        </p:spPr>
        <p:txBody>
          <a:bodyPr>
            <a:normAutofit/>
          </a:bodyPr>
          <a:lstStyle/>
          <a:p>
            <a:pPr lvl="0" fontAlgn="base"/>
            <a:r>
              <a:rPr lang="en-US" sz="2800" dirty="0" smtClean="0">
                <a:latin typeface="Arial" panose="020B0604020202020204" pitchFamily="34" charset="0"/>
                <a:cs typeface="Arial" panose="020B0604020202020204" pitchFamily="34" charset="0"/>
              </a:rPr>
              <a:t>Consoles</a:t>
            </a:r>
            <a:r>
              <a:rPr lang="en-US" sz="2800" dirty="0">
                <a:latin typeface="Arial" panose="020B0604020202020204" pitchFamily="34" charset="0"/>
                <a:cs typeface="Arial" panose="020B0604020202020204" pitchFamily="34" charset="0"/>
              </a:rPr>
              <a:t>, like the Xbox, PlayStation and Nintendo Switch are usually played on a big </a:t>
            </a:r>
            <a:r>
              <a:rPr lang="en-US" sz="2800" dirty="0" smtClean="0">
                <a:latin typeface="Arial" panose="020B0604020202020204" pitchFamily="34" charset="0"/>
                <a:cs typeface="Arial" panose="020B0604020202020204" pitchFamily="34" charset="0"/>
              </a:rPr>
              <a:t>screen</a:t>
            </a:r>
            <a:endParaRPr lang="en-GB" sz="2800" dirty="0">
              <a:latin typeface="Arial" panose="020B0604020202020204" pitchFamily="34" charset="0"/>
              <a:cs typeface="Arial" panose="020B0604020202020204" pitchFamily="34" charset="0"/>
            </a:endParaRPr>
          </a:p>
          <a:p>
            <a:pPr lvl="0" fontAlgn="base"/>
            <a:r>
              <a:rPr lang="en-US" sz="2800" dirty="0">
                <a:latin typeface="Arial" panose="020B0604020202020204" pitchFamily="34" charset="0"/>
                <a:cs typeface="Arial" panose="020B0604020202020204" pitchFamily="34" charset="0"/>
              </a:rPr>
              <a:t>Tablets and smartphones are played on the </a:t>
            </a:r>
            <a:r>
              <a:rPr lang="en-US" sz="2800" dirty="0" smtClean="0">
                <a:latin typeface="Arial" panose="020B0604020202020204" pitchFamily="34" charset="0"/>
                <a:cs typeface="Arial" panose="020B0604020202020204" pitchFamily="34" charset="0"/>
              </a:rPr>
              <a:t>go</a:t>
            </a:r>
          </a:p>
          <a:p>
            <a:pPr lvl="0" fontAlgn="base"/>
            <a:r>
              <a:rPr lang="en-US" sz="2800" dirty="0" smtClean="0">
                <a:latin typeface="Arial" panose="020B0604020202020204" pitchFamily="34" charset="0"/>
                <a:cs typeface="Arial" panose="020B0604020202020204" pitchFamily="34" charset="0"/>
              </a:rPr>
              <a:t>Handheld </a:t>
            </a:r>
            <a:r>
              <a:rPr lang="en-US" sz="2800" dirty="0">
                <a:latin typeface="Arial" panose="020B0604020202020204" pitchFamily="34" charset="0"/>
                <a:cs typeface="Arial" panose="020B0604020202020204" pitchFamily="34" charset="0"/>
              </a:rPr>
              <a:t>devices like the 3DS and PlayStation Vita are less </a:t>
            </a:r>
            <a:r>
              <a:rPr lang="en-US" sz="2800" dirty="0" smtClean="0">
                <a:latin typeface="Arial" panose="020B0604020202020204" pitchFamily="34" charset="0"/>
                <a:cs typeface="Arial" panose="020B0604020202020204" pitchFamily="34" charset="0"/>
              </a:rPr>
              <a:t>popular</a:t>
            </a:r>
            <a:endParaRPr lang="en-GB" sz="2800" dirty="0">
              <a:latin typeface="Arial" panose="020B0604020202020204" pitchFamily="34" charset="0"/>
              <a:cs typeface="Arial" panose="020B0604020202020204" pitchFamily="34" charset="0"/>
            </a:endParaRPr>
          </a:p>
          <a:p>
            <a:pPr lvl="0" fontAlgn="base"/>
            <a:r>
              <a:rPr lang="en-US" sz="2800" dirty="0">
                <a:latin typeface="Arial" panose="020B0604020202020204" pitchFamily="34" charset="0"/>
                <a:cs typeface="Arial" panose="020B0604020202020204" pitchFamily="34" charset="0"/>
              </a:rPr>
              <a:t>A</a:t>
            </a:r>
            <a:r>
              <a:rPr lang="en-US" sz="2800" dirty="0" smtClean="0">
                <a:latin typeface="Arial" panose="020B0604020202020204" pitchFamily="34" charset="0"/>
                <a:cs typeface="Arial" panose="020B0604020202020204" pitchFamily="34" charset="0"/>
              </a:rPr>
              <a:t>ll </a:t>
            </a:r>
            <a:r>
              <a:rPr lang="en-US" sz="2800" dirty="0">
                <a:latin typeface="Arial" panose="020B0604020202020204" pitchFamily="34" charset="0"/>
                <a:cs typeface="Arial" panose="020B0604020202020204" pitchFamily="34" charset="0"/>
              </a:rPr>
              <a:t>require an internet connection to </a:t>
            </a:r>
            <a:r>
              <a:rPr lang="en-US" sz="2800" dirty="0" smtClean="0">
                <a:latin typeface="Arial" panose="020B0604020202020204" pitchFamily="34" charset="0"/>
                <a:cs typeface="Arial" panose="020B0604020202020204" pitchFamily="34" charset="0"/>
              </a:rPr>
              <a:t>play</a:t>
            </a:r>
            <a:endParaRPr lang="en-US" sz="2800" dirty="0">
              <a:latin typeface="Arial" panose="020B0604020202020204" pitchFamily="34" charset="0"/>
              <a:cs typeface="Arial" panose="020B0604020202020204" pitchFamily="34" charset="0"/>
            </a:endParaRPr>
          </a:p>
        </p:txBody>
      </p:sp>
      <p:pic>
        <p:nvPicPr>
          <p:cNvPr id="14" name="Picture 13"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356" y="2546375"/>
            <a:ext cx="2026024" cy="1350155"/>
          </a:xfrm>
          <a:prstGeom prst="rect">
            <a:avLst/>
          </a:prstGeom>
        </p:spPr>
      </p:pic>
    </p:spTree>
    <p:extLst>
      <p:ext uri="{BB962C8B-B14F-4D97-AF65-F5344CB8AC3E}">
        <p14:creationId xmlns:p14="http://schemas.microsoft.com/office/powerpoint/2010/main" val="17132394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Identifying key online video games</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18253" y="2253342"/>
            <a:ext cx="6400800" cy="2803849"/>
          </a:xfrm>
        </p:spPr>
        <p:txBody>
          <a:bodyPr/>
          <a:lstStyle/>
          <a:p>
            <a:r>
              <a:rPr lang="en-US" dirty="0" smtClean="0">
                <a:latin typeface="Arial" panose="020B0604020202020204" pitchFamily="34" charset="0"/>
                <a:cs typeface="Arial" panose="020B0604020202020204" pitchFamily="34" charset="0"/>
              </a:rPr>
              <a:t>What online video games do you know?</a:t>
            </a:r>
          </a:p>
          <a:p>
            <a:r>
              <a:rPr lang="en-US" dirty="0" smtClean="0">
                <a:latin typeface="Arial" panose="020B0604020202020204" pitchFamily="34" charset="0"/>
                <a:cs typeface="Arial" panose="020B0604020202020204" pitchFamily="34" charset="0"/>
              </a:rPr>
              <a:t>What video games have you heard your children talking about?</a:t>
            </a:r>
            <a:endParaRPr lang="en-US"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1110" b="22593"/>
          <a:stretch/>
        </p:blipFill>
        <p:spPr>
          <a:xfrm>
            <a:off x="0" y="1417638"/>
            <a:ext cx="9144000" cy="4546600"/>
          </a:xfrm>
          <a:prstGeom prst="rect">
            <a:avLst/>
          </a:prstGeom>
        </p:spPr>
      </p:pic>
    </p:spTree>
    <p:extLst>
      <p:ext uri="{BB962C8B-B14F-4D97-AF65-F5344CB8AC3E}">
        <p14:creationId xmlns:p14="http://schemas.microsoft.com/office/powerpoint/2010/main" val="1857395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b="1"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80931" y="143414"/>
            <a:ext cx="6494106" cy="5443995"/>
          </a:xfrm>
        </p:spPr>
      </p:pic>
      <p:pic>
        <p:nvPicPr>
          <p:cNvPr id="5" name="Picture 4" descr="Screen Shot 2017-04-15 at 17.15.26.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
        <p:nvSpPr>
          <p:cNvPr id="7" name="Rectangle 6"/>
          <p:cNvSpPr/>
          <p:nvPr/>
        </p:nvSpPr>
        <p:spPr>
          <a:xfrm>
            <a:off x="47298" y="80350"/>
            <a:ext cx="8936182" cy="5632311"/>
          </a:xfrm>
          <a:prstGeom prst="rect">
            <a:avLst/>
          </a:prstGeom>
          <a:solidFill>
            <a:schemeClr val="bg1"/>
          </a:solidFill>
          <a:ln>
            <a:solidFill>
              <a:schemeClr val="bg1"/>
            </a:solidFill>
          </a:ln>
        </p:spPr>
        <p:txBody>
          <a:bodyPr wrap="square">
            <a:spAutoFit/>
          </a:bodyPr>
          <a:lstStyle/>
          <a:p>
            <a:pPr marL="1028700" lvl="1" indent="-571500" fontAlgn="base">
              <a:buFont typeface="Arial" panose="020B0604020202020204" pitchFamily="34" charset="0"/>
              <a:buChar char="•"/>
            </a:pPr>
            <a:r>
              <a:rPr lang="en-GB" sz="4000" dirty="0" smtClean="0">
                <a:latin typeface="Arial" panose="020B0604020202020204" pitchFamily="34" charset="0"/>
                <a:cs typeface="Arial" panose="020B0604020202020204" pitchFamily="34" charset="0"/>
              </a:rPr>
              <a:t>problem-solving skills</a:t>
            </a:r>
          </a:p>
          <a:p>
            <a:pPr marL="1028700" lvl="1" indent="-571500" fontAlgn="base">
              <a:buFont typeface="Arial" panose="020B0604020202020204" pitchFamily="34" charset="0"/>
              <a:buChar char="•"/>
            </a:pPr>
            <a:r>
              <a:rPr lang="en-GB" sz="4000" dirty="0" smtClean="0">
                <a:latin typeface="Arial" panose="020B0604020202020204" pitchFamily="34" charset="0"/>
                <a:cs typeface="Arial" panose="020B0604020202020204" pitchFamily="34" charset="0"/>
              </a:rPr>
              <a:t>visual-processing skills</a:t>
            </a:r>
          </a:p>
          <a:p>
            <a:pPr marL="1028700" lvl="1" indent="-571500" fontAlgn="base">
              <a:buFont typeface="Arial" panose="020B0604020202020204" pitchFamily="34" charset="0"/>
              <a:buChar char="•"/>
            </a:pPr>
            <a:r>
              <a:rPr lang="en-GB" sz="4000" dirty="0" smtClean="0">
                <a:latin typeface="Arial" panose="020B0604020202020204" pitchFamily="34" charset="0"/>
                <a:cs typeface="Arial" panose="020B0604020202020204" pitchFamily="34" charset="0"/>
              </a:rPr>
              <a:t>processing speed</a:t>
            </a:r>
          </a:p>
          <a:p>
            <a:pPr marL="1028700" lvl="1" indent="-571500" fontAlgn="base">
              <a:buFont typeface="Arial" panose="020B0604020202020204" pitchFamily="34" charset="0"/>
              <a:buChar char="•"/>
            </a:pPr>
            <a:r>
              <a:rPr lang="en-GB" sz="4000" dirty="0" smtClean="0">
                <a:latin typeface="Arial" panose="020B0604020202020204" pitchFamily="34" charset="0"/>
                <a:cs typeface="Arial" panose="020B0604020202020204" pitchFamily="34" charset="0"/>
              </a:rPr>
              <a:t>multitasking</a:t>
            </a:r>
          </a:p>
          <a:p>
            <a:pPr marL="1028700" lvl="1" indent="-571500" fontAlgn="base">
              <a:buFont typeface="Arial" panose="020B0604020202020204" pitchFamily="34" charset="0"/>
              <a:buChar char="•"/>
            </a:pPr>
            <a:r>
              <a:rPr lang="en-GB" sz="4000" dirty="0" smtClean="0">
                <a:latin typeface="Arial" panose="020B0604020202020204" pitchFamily="34" charset="0"/>
                <a:cs typeface="Arial" panose="020B0604020202020204" pitchFamily="34" charset="0"/>
              </a:rPr>
              <a:t>increase memory power</a:t>
            </a:r>
          </a:p>
          <a:p>
            <a:pPr marL="1028700" lvl="1" indent="-571500" fontAlgn="base">
              <a:buFont typeface="Arial" panose="020B0604020202020204" pitchFamily="34" charset="0"/>
              <a:buChar char="•"/>
            </a:pPr>
            <a:r>
              <a:rPr lang="en-GB" sz="4000" dirty="0" smtClean="0">
                <a:latin typeface="Arial" panose="020B0604020202020204" pitchFamily="34" charset="0"/>
                <a:cs typeface="Arial" panose="020B0604020202020204" pitchFamily="34" charset="0"/>
              </a:rPr>
              <a:t>diversion and play</a:t>
            </a:r>
          </a:p>
          <a:p>
            <a:pPr marL="1028700" lvl="1" indent="-571500" fontAlgn="base">
              <a:buFont typeface="Arial" panose="020B0604020202020204" pitchFamily="34" charset="0"/>
              <a:buChar char="•"/>
            </a:pPr>
            <a:r>
              <a:rPr lang="en-GB" sz="4000" dirty="0" smtClean="0">
                <a:latin typeface="Arial" panose="020B0604020202020204" pitchFamily="34" charset="0"/>
                <a:cs typeface="Arial" panose="020B0604020202020204" pitchFamily="34" charset="0"/>
              </a:rPr>
              <a:t>improved socialisation </a:t>
            </a:r>
          </a:p>
          <a:p>
            <a:pPr marL="1028700" lvl="1" indent="-571500" fontAlgn="base">
              <a:buFont typeface="Arial" panose="020B0604020202020204" pitchFamily="34" charset="0"/>
              <a:buChar char="•"/>
            </a:pPr>
            <a:r>
              <a:rPr lang="en-GB" sz="4000" dirty="0">
                <a:latin typeface="Arial" panose="020B0604020202020204" pitchFamily="34" charset="0"/>
                <a:cs typeface="Arial" panose="020B0604020202020204" pitchFamily="34" charset="0"/>
              </a:rPr>
              <a:t>i</a:t>
            </a:r>
            <a:r>
              <a:rPr lang="en-GB" sz="4000" dirty="0" smtClean="0">
                <a:latin typeface="Arial" panose="020B0604020202020204" pitchFamily="34" charset="0"/>
                <a:cs typeface="Arial" panose="020B0604020202020204" pitchFamily="34" charset="0"/>
              </a:rPr>
              <a:t>ncreased teamwork</a:t>
            </a:r>
          </a:p>
          <a:p>
            <a:pPr marL="1028700" lvl="1" indent="-571500" fontAlgn="base">
              <a:buFont typeface="Arial" panose="020B0604020202020204" pitchFamily="34" charset="0"/>
              <a:buChar char="•"/>
            </a:pPr>
            <a:r>
              <a:rPr lang="en-GB" sz="4000" dirty="0" smtClean="0">
                <a:latin typeface="Arial" panose="020B0604020202020204" pitchFamily="34" charset="0"/>
                <a:cs typeface="Arial" panose="020B0604020202020204" pitchFamily="34" charset="0"/>
              </a:rPr>
              <a:t>a different world</a:t>
            </a:r>
            <a:endParaRPr lang="en-GB"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19463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b="1"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51722" y="74248"/>
            <a:ext cx="6997960" cy="5866376"/>
          </a:xfrm>
        </p:spPr>
      </p:pic>
      <p:pic>
        <p:nvPicPr>
          <p:cNvPr id="5" name="Picture 4" descr="Screen Shot 2017-04-15 at 17.15.26.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
        <p:nvSpPr>
          <p:cNvPr id="7" name="Rectangle 6"/>
          <p:cNvSpPr/>
          <p:nvPr/>
        </p:nvSpPr>
        <p:spPr>
          <a:xfrm>
            <a:off x="0" y="72702"/>
            <a:ext cx="9144000" cy="615553"/>
          </a:xfrm>
          <a:prstGeom prst="rect">
            <a:avLst/>
          </a:prstGeom>
          <a:solidFill>
            <a:schemeClr val="bg1"/>
          </a:solidFill>
          <a:ln>
            <a:solidFill>
              <a:schemeClr val="bg1"/>
            </a:solidFill>
          </a:ln>
        </p:spPr>
        <p:txBody>
          <a:bodyPr wrap="square">
            <a:spAutoFit/>
          </a:bodyPr>
          <a:lstStyle/>
          <a:p>
            <a:pPr lvl="0" fontAlgn="base"/>
            <a:r>
              <a:rPr lang="en-GB" sz="3400" dirty="0">
                <a:latin typeface="Arial" panose="020B0604020202020204" pitchFamily="34" charset="0"/>
                <a:cs typeface="Arial" panose="020B0604020202020204" pitchFamily="34" charset="0"/>
              </a:rPr>
              <a:t>The online video gaming </a:t>
            </a:r>
            <a:r>
              <a:rPr lang="en-GB" sz="3400" dirty="0" smtClean="0">
                <a:latin typeface="Arial" panose="020B0604020202020204" pitchFamily="34" charset="0"/>
                <a:cs typeface="Arial" panose="020B0604020202020204" pitchFamily="34" charset="0"/>
              </a:rPr>
              <a:t>environment can be:</a:t>
            </a:r>
            <a:endParaRPr lang="en-GB" sz="3400" dirty="0">
              <a:latin typeface="Arial" panose="020B0604020202020204" pitchFamily="34" charset="0"/>
              <a:cs typeface="Arial" panose="020B0604020202020204" pitchFamily="34" charset="0"/>
            </a:endParaRPr>
          </a:p>
        </p:txBody>
      </p:sp>
      <p:sp>
        <p:nvSpPr>
          <p:cNvPr id="8" name="Rectangle 7"/>
          <p:cNvSpPr/>
          <p:nvPr/>
        </p:nvSpPr>
        <p:spPr>
          <a:xfrm>
            <a:off x="0" y="848648"/>
            <a:ext cx="9144000" cy="4524315"/>
          </a:xfrm>
          <a:prstGeom prst="rect">
            <a:avLst/>
          </a:prstGeom>
          <a:solidFill>
            <a:schemeClr val="bg1"/>
          </a:solidFill>
        </p:spPr>
        <p:txBody>
          <a:bodyPr wrap="square">
            <a:spAutoFit/>
          </a:bodyPr>
          <a:lstStyle/>
          <a:p>
            <a:pPr marL="457200" lvl="0" indent="-457200" fontAlgn="base">
              <a:buFont typeface="Arial" panose="020B0604020202020204" pitchFamily="34" charset="0"/>
              <a:buChar char="•"/>
            </a:pPr>
            <a:r>
              <a:rPr lang="en-GB" sz="3200" dirty="0" smtClean="0">
                <a:latin typeface="Arial" panose="020B0604020202020204" pitchFamily="34" charset="0"/>
                <a:cs typeface="Arial" panose="020B0604020202020204" pitchFamily="34" charset="0"/>
              </a:rPr>
              <a:t>anonymous</a:t>
            </a:r>
            <a:r>
              <a:rPr lang="en-GB" sz="3200" dirty="0">
                <a:latin typeface="Arial" panose="020B0604020202020204" pitchFamily="34" charset="0"/>
                <a:cs typeface="Arial" panose="020B0604020202020204" pitchFamily="34" charset="0"/>
              </a:rPr>
              <a:t>.</a:t>
            </a:r>
          </a:p>
          <a:p>
            <a:pPr marL="457200" lvl="0" indent="-457200" fontAlgn="base">
              <a:buFont typeface="Arial" panose="020B0604020202020204" pitchFamily="34" charset="0"/>
              <a:buChar char="•"/>
            </a:pPr>
            <a:r>
              <a:rPr lang="en-GB" sz="3200" dirty="0" smtClean="0">
                <a:latin typeface="Arial" panose="020B0604020202020204" pitchFamily="34" charset="0"/>
                <a:cs typeface="Arial" panose="020B0604020202020204" pitchFamily="34" charset="0"/>
              </a:rPr>
              <a:t>violent </a:t>
            </a:r>
            <a:r>
              <a:rPr lang="en-GB" sz="3200" dirty="0">
                <a:latin typeface="Arial" panose="020B0604020202020204" pitchFamily="34" charset="0"/>
                <a:cs typeface="Arial" panose="020B0604020202020204" pitchFamily="34" charset="0"/>
              </a:rPr>
              <a:t>or </a:t>
            </a:r>
            <a:r>
              <a:rPr lang="en-GB" sz="3200" dirty="0" smtClean="0">
                <a:latin typeface="Arial" panose="020B0604020202020204" pitchFamily="34" charset="0"/>
                <a:cs typeface="Arial" panose="020B0604020202020204" pitchFamily="34" charset="0"/>
              </a:rPr>
              <a:t>dangerous.</a:t>
            </a:r>
          </a:p>
          <a:p>
            <a:pPr marL="457200" lvl="0" indent="-457200" fontAlgn="base">
              <a:buFont typeface="Arial" panose="020B0604020202020204" pitchFamily="34" charset="0"/>
              <a:buChar char="•"/>
            </a:pPr>
            <a:r>
              <a:rPr lang="en-GB" sz="3200" dirty="0">
                <a:latin typeface="Arial" panose="020B0604020202020204" pitchFamily="34" charset="0"/>
                <a:cs typeface="Arial" panose="020B0604020202020204" pitchFamily="34" charset="0"/>
              </a:rPr>
              <a:t>a</a:t>
            </a:r>
            <a:r>
              <a:rPr lang="en-GB" sz="3200" dirty="0" smtClean="0">
                <a:latin typeface="Arial" panose="020B0604020202020204" pitchFamily="34" charset="0"/>
                <a:cs typeface="Arial" panose="020B0604020202020204" pitchFamily="34" charset="0"/>
              </a:rPr>
              <a:t> space for grooming or inappropriate contact</a:t>
            </a:r>
            <a:r>
              <a:rPr lang="en-GB" sz="3200" dirty="0">
                <a:latin typeface="Arial" panose="020B0604020202020204" pitchFamily="34" charset="0"/>
                <a:cs typeface="Arial" panose="020B0604020202020204" pitchFamily="34" charset="0"/>
              </a:rPr>
              <a:t>.</a:t>
            </a:r>
          </a:p>
          <a:p>
            <a:pPr marL="457200" lvl="0" indent="-457200" fontAlgn="base">
              <a:buFont typeface="Arial" panose="020B0604020202020204" pitchFamily="34" charset="0"/>
              <a:buChar char="•"/>
            </a:pPr>
            <a:r>
              <a:rPr lang="en-GB" sz="3200" dirty="0">
                <a:latin typeface="Arial" panose="020B0604020202020204" pitchFamily="34" charset="0"/>
                <a:cs typeface="Arial" panose="020B0604020202020204" pitchFamily="34" charset="0"/>
              </a:rPr>
              <a:t>a</a:t>
            </a:r>
            <a:r>
              <a:rPr lang="en-GB" sz="3200" dirty="0" smtClean="0">
                <a:latin typeface="Arial" panose="020B0604020202020204" pitchFamily="34" charset="0"/>
                <a:cs typeface="Arial" panose="020B0604020202020204" pitchFamily="34" charset="0"/>
              </a:rPr>
              <a:t>busive.</a:t>
            </a:r>
          </a:p>
          <a:p>
            <a:pPr marL="457200" lvl="0" indent="-457200" fontAlgn="base">
              <a:buFont typeface="Arial" panose="020B0604020202020204" pitchFamily="34" charset="0"/>
              <a:buChar char="•"/>
            </a:pPr>
            <a:r>
              <a:rPr lang="en-GB" sz="3200" dirty="0">
                <a:latin typeface="Arial" panose="020B0604020202020204" pitchFamily="34" charset="0"/>
                <a:cs typeface="Arial" panose="020B0604020202020204" pitchFamily="34" charset="0"/>
              </a:rPr>
              <a:t>w</a:t>
            </a:r>
            <a:r>
              <a:rPr lang="en-GB" sz="3200" dirty="0" smtClean="0">
                <a:latin typeface="Arial" panose="020B0604020202020204" pitchFamily="34" charset="0"/>
                <a:cs typeface="Arial" panose="020B0604020202020204" pitchFamily="34" charset="0"/>
              </a:rPr>
              <a:t>here offensive </a:t>
            </a:r>
            <a:r>
              <a:rPr lang="en-GB" sz="3200" dirty="0">
                <a:latin typeface="Arial" panose="020B0604020202020204" pitchFamily="34" charset="0"/>
                <a:cs typeface="Arial" panose="020B0604020202020204" pitchFamily="34" charset="0"/>
              </a:rPr>
              <a:t>language </a:t>
            </a:r>
            <a:r>
              <a:rPr lang="en-GB" sz="3200" dirty="0" smtClean="0">
                <a:latin typeface="Arial" panose="020B0604020202020204" pitchFamily="34" charset="0"/>
                <a:cs typeface="Arial" panose="020B0604020202020204" pitchFamily="34" charset="0"/>
              </a:rPr>
              <a:t>is used.</a:t>
            </a:r>
          </a:p>
          <a:p>
            <a:pPr marL="457200" lvl="0" indent="-457200" fontAlgn="base">
              <a:buFont typeface="Arial" panose="020B0604020202020204" pitchFamily="34" charset="0"/>
              <a:buChar char="•"/>
            </a:pPr>
            <a:r>
              <a:rPr lang="en-GB" sz="3200" dirty="0" smtClean="0">
                <a:latin typeface="Arial" panose="020B0604020202020204" pitchFamily="34" charset="0"/>
                <a:cs typeface="Arial" panose="020B0604020202020204" pitchFamily="34" charset="0"/>
              </a:rPr>
              <a:t>a place with a bullying culture.</a:t>
            </a:r>
            <a:endParaRPr lang="en-GB" sz="3200" dirty="0">
              <a:latin typeface="Arial" panose="020B0604020202020204" pitchFamily="34" charset="0"/>
              <a:cs typeface="Arial" panose="020B0604020202020204" pitchFamily="34" charset="0"/>
            </a:endParaRPr>
          </a:p>
          <a:p>
            <a:pPr marL="457200" lvl="0" indent="-457200" fontAlgn="base">
              <a:buFont typeface="Arial" panose="020B0604020202020204" pitchFamily="34" charset="0"/>
              <a:buChar char="•"/>
            </a:pPr>
            <a:r>
              <a:rPr lang="en-GB" sz="3200" dirty="0" smtClean="0">
                <a:latin typeface="Arial" panose="020B0604020202020204" pitchFamily="34" charset="0"/>
                <a:cs typeface="Arial" panose="020B0604020202020204" pitchFamily="34" charset="0"/>
              </a:rPr>
              <a:t>difficult to limit your gaming time.</a:t>
            </a:r>
          </a:p>
          <a:p>
            <a:pPr marL="457200" lvl="0" indent="-457200" fontAlgn="base">
              <a:buFont typeface="Arial" panose="020B0604020202020204" pitchFamily="34" charset="0"/>
              <a:buChar char="•"/>
            </a:pPr>
            <a:r>
              <a:rPr lang="en-GB" sz="3200" dirty="0" smtClean="0">
                <a:latin typeface="Arial" panose="020B0604020202020204" pitchFamily="34" charset="0"/>
                <a:cs typeface="Arial" panose="020B0604020202020204" pitchFamily="34" charset="0"/>
              </a:rPr>
              <a:t>a place to experience gambling.</a:t>
            </a:r>
            <a:endParaRPr lang="en-GB" sz="3200" dirty="0">
              <a:latin typeface="Arial" panose="020B0604020202020204" pitchFamily="34" charset="0"/>
              <a:cs typeface="Arial" panose="020B0604020202020204" pitchFamily="34" charset="0"/>
            </a:endParaRPr>
          </a:p>
          <a:p>
            <a:pPr marL="457200" lvl="0" indent="-457200" fontAlgn="base">
              <a:buFont typeface="Arial" panose="020B0604020202020204" pitchFamily="34" charset="0"/>
              <a:buChar char="•"/>
            </a:pPr>
            <a:r>
              <a:rPr lang="en-GB" sz="3200" dirty="0" smtClean="0">
                <a:latin typeface="Arial" panose="020B0604020202020204" pitchFamily="34" charset="0"/>
                <a:cs typeface="Arial" panose="020B0604020202020204" pitchFamily="34" charset="0"/>
              </a:rPr>
              <a:t>the cause of health problems.</a:t>
            </a:r>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2262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Strategies to reduce risk when video gaming</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44980" y="1863397"/>
            <a:ext cx="8305056" cy="4525963"/>
          </a:xfrm>
        </p:spPr>
        <p:txBody>
          <a:bodyPr>
            <a:normAutofit/>
          </a:bodyPr>
          <a:lstStyle/>
          <a:p>
            <a:pPr lvl="0" fontAlgn="base"/>
            <a:r>
              <a:rPr lang="en-US" sz="3000" dirty="0">
                <a:latin typeface="Arial" panose="020B0604020202020204" pitchFamily="34" charset="0"/>
                <a:cs typeface="Arial" panose="020B0604020202020204" pitchFamily="34" charset="0"/>
              </a:rPr>
              <a:t>Check the </a:t>
            </a:r>
            <a:r>
              <a:rPr lang="en-US" sz="3000" dirty="0" smtClean="0">
                <a:latin typeface="Arial" panose="020B0604020202020204" pitchFamily="34" charset="0"/>
                <a:cs typeface="Arial" panose="020B0604020202020204" pitchFamily="34" charset="0"/>
              </a:rPr>
              <a:t>video game </a:t>
            </a:r>
            <a:r>
              <a:rPr lang="en-US" sz="3000" dirty="0">
                <a:latin typeface="Arial" panose="020B0604020202020204" pitchFamily="34" charset="0"/>
                <a:cs typeface="Arial" panose="020B0604020202020204" pitchFamily="34" charset="0"/>
              </a:rPr>
              <a:t>content by reading </a:t>
            </a:r>
            <a:r>
              <a:rPr lang="en-US" sz="3000" dirty="0" smtClean="0">
                <a:latin typeface="Arial" panose="020B0604020202020204" pitchFamily="34" charset="0"/>
                <a:cs typeface="Arial" panose="020B0604020202020204" pitchFamily="34" charset="0"/>
              </a:rPr>
              <a:t>video game ratings</a:t>
            </a:r>
            <a:endParaRPr lang="en-GB" sz="3000" dirty="0">
              <a:latin typeface="Arial" panose="020B0604020202020204" pitchFamily="34" charset="0"/>
              <a:cs typeface="Arial" panose="020B0604020202020204" pitchFamily="34" charset="0"/>
            </a:endParaRPr>
          </a:p>
          <a:p>
            <a:pPr lvl="0" fontAlgn="base"/>
            <a:r>
              <a:rPr lang="en-US" sz="3000" dirty="0">
                <a:latin typeface="Arial" panose="020B0604020202020204" pitchFamily="34" charset="0"/>
                <a:cs typeface="Arial" panose="020B0604020202020204" pitchFamily="34" charset="0"/>
              </a:rPr>
              <a:t>Play the </a:t>
            </a:r>
            <a:r>
              <a:rPr lang="en-US" sz="3000" dirty="0" smtClean="0">
                <a:latin typeface="Arial" panose="020B0604020202020204" pitchFamily="34" charset="0"/>
                <a:cs typeface="Arial" panose="020B0604020202020204" pitchFamily="34" charset="0"/>
              </a:rPr>
              <a:t>video game </a:t>
            </a:r>
            <a:r>
              <a:rPr lang="en-US" sz="3000" dirty="0">
                <a:latin typeface="Arial" panose="020B0604020202020204" pitchFamily="34" charset="0"/>
                <a:cs typeface="Arial" panose="020B0604020202020204" pitchFamily="34" charset="0"/>
              </a:rPr>
              <a:t>with your </a:t>
            </a:r>
            <a:r>
              <a:rPr lang="en-US" sz="3000" dirty="0" smtClean="0">
                <a:latin typeface="Arial" panose="020B0604020202020204" pitchFamily="34" charset="0"/>
                <a:cs typeface="Arial" panose="020B0604020202020204" pitchFamily="34" charset="0"/>
              </a:rPr>
              <a:t>child/children</a:t>
            </a:r>
            <a:endParaRPr lang="en-GB" sz="3000" dirty="0">
              <a:latin typeface="Arial" panose="020B0604020202020204" pitchFamily="34" charset="0"/>
              <a:cs typeface="Arial" panose="020B0604020202020204" pitchFamily="34" charset="0"/>
            </a:endParaRPr>
          </a:p>
          <a:p>
            <a:pPr lvl="0" fontAlgn="base"/>
            <a:r>
              <a:rPr lang="en-US" sz="3000" dirty="0">
                <a:latin typeface="Arial" panose="020B0604020202020204" pitchFamily="34" charset="0"/>
                <a:cs typeface="Arial" panose="020B0604020202020204" pitchFamily="34" charset="0"/>
              </a:rPr>
              <a:t>Know how to block and report </a:t>
            </a:r>
            <a:endParaRPr lang="en-US" sz="3000" dirty="0" smtClean="0">
              <a:latin typeface="Arial" panose="020B0604020202020204" pitchFamily="34" charset="0"/>
              <a:cs typeface="Arial" panose="020B0604020202020204" pitchFamily="34" charset="0"/>
            </a:endParaRPr>
          </a:p>
          <a:p>
            <a:pPr lvl="0" fontAlgn="base"/>
            <a:r>
              <a:rPr lang="en-US" sz="3000" dirty="0" smtClean="0">
                <a:latin typeface="Arial" panose="020B0604020202020204" pitchFamily="34" charset="0"/>
                <a:cs typeface="Arial" panose="020B0604020202020204" pitchFamily="34" charset="0"/>
              </a:rPr>
              <a:t>Activate </a:t>
            </a:r>
            <a:r>
              <a:rPr lang="en-US" sz="3000" dirty="0">
                <a:latin typeface="Arial" panose="020B0604020202020204" pitchFamily="34" charset="0"/>
                <a:cs typeface="Arial" panose="020B0604020202020204" pitchFamily="34" charset="0"/>
              </a:rPr>
              <a:t>any available safety </a:t>
            </a:r>
            <a:r>
              <a:rPr lang="en-US" sz="3000" dirty="0" smtClean="0">
                <a:latin typeface="Arial" panose="020B0604020202020204" pitchFamily="34" charset="0"/>
                <a:cs typeface="Arial" panose="020B0604020202020204" pitchFamily="34" charset="0"/>
              </a:rPr>
              <a:t>settings </a:t>
            </a:r>
            <a:endParaRPr lang="en-GB" sz="3000" dirty="0">
              <a:latin typeface="Arial" panose="020B0604020202020204" pitchFamily="34" charset="0"/>
              <a:cs typeface="Arial" panose="020B0604020202020204" pitchFamily="34" charset="0"/>
            </a:endParaRPr>
          </a:p>
          <a:p>
            <a:pPr lvl="0" fontAlgn="base"/>
            <a:r>
              <a:rPr lang="en-US" sz="3000" dirty="0" smtClean="0">
                <a:latin typeface="Arial" panose="020B0604020202020204" pitchFamily="34" charset="0"/>
                <a:cs typeface="Arial" panose="020B0604020202020204" pitchFamily="34" charset="0"/>
              </a:rPr>
              <a:t>Talk </a:t>
            </a:r>
            <a:r>
              <a:rPr lang="en-US" sz="3000" dirty="0">
                <a:latin typeface="Arial" panose="020B0604020202020204" pitchFamily="34" charset="0"/>
                <a:cs typeface="Arial" panose="020B0604020202020204" pitchFamily="34" charset="0"/>
              </a:rPr>
              <a:t>with your child/children about the </a:t>
            </a:r>
            <a:r>
              <a:rPr lang="en-US" sz="3000" dirty="0" smtClean="0">
                <a:latin typeface="Arial" panose="020B0604020202020204" pitchFamily="34" charset="0"/>
                <a:cs typeface="Arial" panose="020B0604020202020204" pitchFamily="34" charset="0"/>
              </a:rPr>
              <a:t>video games</a:t>
            </a: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12515582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Parental controls and video gaming</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970384" y="1443038"/>
            <a:ext cx="8096635" cy="4525963"/>
          </a:xfrm>
        </p:spPr>
        <p:txBody>
          <a:bodyPr>
            <a:normAutofit fontScale="92500" lnSpcReduction="10000"/>
          </a:bodyPr>
          <a:lstStyle/>
          <a:p>
            <a:pPr lvl="0" fontAlgn="base"/>
            <a:r>
              <a:rPr lang="en-GB" dirty="0" smtClean="0">
                <a:latin typeface="Arial" panose="020B0604020202020204" pitchFamily="34" charset="0"/>
                <a:cs typeface="Arial" panose="020B0604020202020204" pitchFamily="34" charset="0"/>
              </a:rPr>
              <a:t>Customise and set the features on your child’s account</a:t>
            </a:r>
          </a:p>
          <a:p>
            <a:pPr lvl="0" fontAlgn="base"/>
            <a:r>
              <a:rPr lang="en-GB" dirty="0" smtClean="0">
                <a:latin typeface="Arial" panose="020B0604020202020204" pitchFamily="34" charset="0"/>
                <a:cs typeface="Arial" panose="020B0604020202020204" pitchFamily="34" charset="0"/>
              </a:rPr>
              <a:t>Use an email you regularly check</a:t>
            </a:r>
          </a:p>
          <a:p>
            <a:pPr lvl="0" fontAlgn="base"/>
            <a:r>
              <a:rPr lang="en-GB" dirty="0" smtClean="0">
                <a:latin typeface="Arial" panose="020B0604020202020204" pitchFamily="34" charset="0"/>
                <a:cs typeface="Arial" panose="020B0604020202020204" pitchFamily="34" charset="0"/>
              </a:rPr>
              <a:t>Create guidelines for the in-game communication</a:t>
            </a:r>
          </a:p>
          <a:p>
            <a:pPr lvl="0" fontAlgn="base"/>
            <a:r>
              <a:rPr lang="en-GB" dirty="0" smtClean="0">
                <a:latin typeface="Arial" panose="020B0604020202020204" pitchFamily="34" charset="0"/>
                <a:cs typeface="Arial" panose="020B0604020202020204" pitchFamily="34" charset="0"/>
              </a:rPr>
              <a:t>Teach your child how to mute, block or report.</a:t>
            </a:r>
          </a:p>
          <a:p>
            <a:pPr lvl="0" fontAlgn="base"/>
            <a:r>
              <a:rPr lang="en-GB" dirty="0" smtClean="0">
                <a:latin typeface="Arial" panose="020B0604020202020204" pitchFamily="34" charset="0"/>
                <a:cs typeface="Arial" panose="020B0604020202020204" pitchFamily="34" charset="0"/>
              </a:rPr>
              <a:t>Understand the code of conduct </a:t>
            </a:r>
          </a:p>
          <a:p>
            <a:pPr lvl="0" fontAlgn="base"/>
            <a:r>
              <a:rPr lang="en-GB" dirty="0" smtClean="0">
                <a:latin typeface="Arial" panose="020B0604020202020204" pitchFamily="34" charset="0"/>
                <a:cs typeface="Arial" panose="020B0604020202020204" pitchFamily="34" charset="0"/>
              </a:rPr>
              <a:t>Watch your child/children play</a:t>
            </a:r>
            <a:endParaRPr lang="en-GB"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9408424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How to report an issue in an online video game</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10040" y="1837997"/>
            <a:ext cx="8833960" cy="4525963"/>
          </a:xfrm>
        </p:spPr>
        <p:txBody>
          <a:bodyPr/>
          <a:lstStyle/>
          <a:p>
            <a:pPr lvl="0" fontAlgn="base"/>
            <a:r>
              <a:rPr lang="en-GB" sz="3000" dirty="0" smtClean="0">
                <a:latin typeface="Arial" panose="020B0604020202020204" pitchFamily="34" charset="0"/>
                <a:cs typeface="Arial" panose="020B0604020202020204" pitchFamily="34" charset="0"/>
              </a:rPr>
              <a:t>If you see content that is harassing, pornographic or violent, you can report to the gaming site or game developer directly.</a:t>
            </a:r>
          </a:p>
          <a:p>
            <a:pPr lvl="0" fontAlgn="base"/>
            <a:r>
              <a:rPr lang="en-GB" sz="3000" dirty="0" smtClean="0">
                <a:latin typeface="Arial" panose="020B0604020202020204" pitchFamily="34" charset="0"/>
                <a:cs typeface="Arial" panose="020B0604020202020204" pitchFamily="34" charset="0"/>
              </a:rPr>
              <a:t>If you are suspicious about someone's behaviour towards a child, report it to </a:t>
            </a:r>
            <a:r>
              <a:rPr lang="en-GB" sz="3000" b="1" dirty="0" smtClean="0">
                <a:latin typeface="Arial" panose="020B0604020202020204" pitchFamily="34" charset="0"/>
                <a:cs typeface="Arial" panose="020B0604020202020204" pitchFamily="34" charset="0"/>
                <a:hlinkClick r:id="rId3"/>
              </a:rPr>
              <a:t>CEOP</a:t>
            </a:r>
            <a:r>
              <a:rPr lang="en-GB" sz="3000" b="1" dirty="0" smtClean="0">
                <a:latin typeface="Arial" panose="020B0604020202020204" pitchFamily="34" charset="0"/>
                <a:cs typeface="Arial" panose="020B0604020202020204" pitchFamily="34" charset="0"/>
              </a:rPr>
              <a:t>.</a:t>
            </a:r>
            <a:r>
              <a:rPr lang="en-GB" sz="3000" dirty="0" smtClean="0">
                <a:latin typeface="Arial" panose="020B0604020202020204" pitchFamily="34" charset="0"/>
                <a:cs typeface="Arial" panose="020B0604020202020204" pitchFamily="34" charset="0"/>
              </a:rPr>
              <a:t> </a:t>
            </a:r>
          </a:p>
          <a:p>
            <a:pPr lvl="0" fontAlgn="base"/>
            <a:r>
              <a:rPr lang="en-GB" sz="3000" dirty="0" smtClean="0">
                <a:latin typeface="Arial" panose="020B0604020202020204" pitchFamily="34" charset="0"/>
                <a:cs typeface="Arial" panose="020B0604020202020204" pitchFamily="34" charset="0"/>
              </a:rPr>
              <a:t>If you see any criminal content you should report it to the </a:t>
            </a:r>
            <a:r>
              <a:rPr lang="en-GB" sz="3000" b="1" dirty="0" smtClean="0">
                <a:latin typeface="Arial" panose="020B0604020202020204" pitchFamily="34" charset="0"/>
                <a:cs typeface="Arial" panose="020B0604020202020204" pitchFamily="34" charset="0"/>
                <a:hlinkClick r:id="rId4"/>
              </a:rPr>
              <a:t>Internet Watch Foundation</a:t>
            </a:r>
            <a:r>
              <a:rPr lang="en-GB" sz="3000" b="1" dirty="0" smtClean="0">
                <a:latin typeface="Arial" panose="020B0604020202020204" pitchFamily="34" charset="0"/>
                <a:cs typeface="Arial" panose="020B0604020202020204" pitchFamily="34" charset="0"/>
              </a:rPr>
              <a:t>.</a:t>
            </a:r>
            <a:r>
              <a:rPr lang="en-GB" sz="3000" dirty="0" smtClean="0">
                <a:latin typeface="Arial" panose="020B0604020202020204" pitchFamily="34" charset="0"/>
                <a:cs typeface="Arial" panose="020B0604020202020204" pitchFamily="34" charset="0"/>
              </a:rPr>
              <a:t> </a:t>
            </a:r>
          </a:p>
        </p:txBody>
      </p:sp>
      <p:pic>
        <p:nvPicPr>
          <p:cNvPr id="5" name="Picture 4" descr="Screen Shot 2017-04-15 at 17.15.26.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16278544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1508"/>
            <a:ext cx="8229600" cy="1143000"/>
          </a:xfrm>
        </p:spPr>
        <p:txBody>
          <a:bodyPr>
            <a:normAutofit fontScale="90000"/>
          </a:bodyPr>
          <a:lstStyle/>
          <a:p>
            <a:r>
              <a:rPr lang="en-US" b="1" dirty="0" smtClean="0">
                <a:latin typeface="Arial" panose="020B0604020202020204" pitchFamily="34" charset="0"/>
                <a:cs typeface="Arial" panose="020B0604020202020204" pitchFamily="34" charset="0"/>
              </a:rPr>
              <a:t>How to find good video gaming apps and software</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33059" y="1295390"/>
            <a:ext cx="8833960" cy="4525963"/>
          </a:xfrm>
        </p:spPr>
        <p:txBody>
          <a:bodyPr>
            <a:normAutofit fontScale="92500" lnSpcReduction="10000"/>
          </a:bodyPr>
          <a:lstStyle/>
          <a:p>
            <a:pPr lvl="0" fontAlgn="base"/>
            <a:r>
              <a:rPr lang="en-US" sz="2800" u="sng" dirty="0">
                <a:latin typeface="Arial" panose="020B0604020202020204" pitchFamily="34" charset="0"/>
                <a:cs typeface="Arial" panose="020B0604020202020204" pitchFamily="34" charset="0"/>
                <a:hlinkClick r:id="rId3"/>
              </a:rPr>
              <a:t>PEGI</a:t>
            </a:r>
            <a:r>
              <a:rPr lang="en-US" sz="2800" i="1" dirty="0">
                <a:latin typeface="Arial" panose="020B0604020202020204" pitchFamily="34" charset="0"/>
                <a:cs typeface="Arial" panose="020B0604020202020204" pitchFamily="34" charset="0"/>
              </a:rPr>
              <a:t> – </a:t>
            </a:r>
            <a:r>
              <a:rPr lang="en-US" sz="2800" dirty="0">
                <a:latin typeface="Arial" panose="020B0604020202020204" pitchFamily="34" charset="0"/>
                <a:cs typeface="Arial" panose="020B0604020202020204" pitchFamily="34" charset="0"/>
              </a:rPr>
              <a:t>European </a:t>
            </a:r>
            <a:r>
              <a:rPr lang="en-US" sz="2800" dirty="0" smtClean="0">
                <a:latin typeface="Arial" panose="020B0604020202020204" pitchFamily="34" charset="0"/>
                <a:cs typeface="Arial" panose="020B0604020202020204" pitchFamily="34" charset="0"/>
              </a:rPr>
              <a:t>video game </a:t>
            </a:r>
            <a:r>
              <a:rPr lang="en-US" sz="2800" dirty="0">
                <a:latin typeface="Arial" panose="020B0604020202020204" pitchFamily="34" charset="0"/>
                <a:cs typeface="Arial" panose="020B0604020202020204" pitchFamily="34" charset="0"/>
              </a:rPr>
              <a:t>rating and explanation of 3, 7, 12, 16 and 18 labelling.</a:t>
            </a:r>
            <a:endParaRPr lang="en-GB" sz="2800" dirty="0">
              <a:latin typeface="Arial" panose="020B0604020202020204" pitchFamily="34" charset="0"/>
              <a:cs typeface="Arial" panose="020B0604020202020204" pitchFamily="34" charset="0"/>
            </a:endParaRPr>
          </a:p>
          <a:p>
            <a:pPr lvl="0" fontAlgn="base"/>
            <a:r>
              <a:rPr lang="en-US" sz="2800" u="sng" dirty="0">
                <a:latin typeface="Arial" panose="020B0604020202020204" pitchFamily="34" charset="0"/>
                <a:cs typeface="Arial" panose="020B0604020202020204" pitchFamily="34" charset="0"/>
                <a:hlinkClick r:id="rId4"/>
              </a:rPr>
              <a:t>VSC</a:t>
            </a:r>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t>
            </a:r>
            <a:r>
              <a:rPr lang="en-US" sz="2800" dirty="0">
                <a:latin typeface="Arial" panose="020B0604020202020204" pitchFamily="34" charset="0"/>
                <a:cs typeface="Arial" panose="020B0604020202020204" pitchFamily="34" charset="0"/>
              </a:rPr>
              <a:t>Responsible for the PEGI ratings in the </a:t>
            </a:r>
            <a:r>
              <a:rPr lang="en-US" sz="2800" dirty="0" smtClean="0">
                <a:latin typeface="Arial" panose="020B0604020202020204" pitchFamily="34" charset="0"/>
                <a:cs typeface="Arial" panose="020B0604020202020204" pitchFamily="34" charset="0"/>
              </a:rPr>
              <a:t>UK</a:t>
            </a:r>
            <a:r>
              <a:rPr lang="en-GB" sz="2800" dirty="0" smtClean="0">
                <a:latin typeface="Arial" panose="020B0604020202020204" pitchFamily="34" charset="0"/>
                <a:cs typeface="Arial" panose="020B0604020202020204" pitchFamily="34" charset="0"/>
              </a:rPr>
              <a:t>.</a:t>
            </a:r>
            <a:endParaRPr lang="en-GB" sz="2800" dirty="0">
              <a:latin typeface="Arial" panose="020B0604020202020204" pitchFamily="34" charset="0"/>
              <a:cs typeface="Arial" panose="020B0604020202020204" pitchFamily="34" charset="0"/>
            </a:endParaRPr>
          </a:p>
          <a:p>
            <a:pPr lvl="0" fontAlgn="base"/>
            <a:r>
              <a:rPr lang="en-US" sz="2800" u="sng" dirty="0">
                <a:latin typeface="Arial" panose="020B0604020202020204" pitchFamily="34" charset="0"/>
                <a:cs typeface="Arial" panose="020B0604020202020204" pitchFamily="34" charset="0"/>
                <a:hlinkClick r:id="rId5"/>
              </a:rPr>
              <a:t>Common Sense Media</a:t>
            </a:r>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provides </a:t>
            </a:r>
            <a:r>
              <a:rPr lang="en-US" sz="2800" dirty="0">
                <a:latin typeface="Arial" panose="020B0604020202020204" pitchFamily="34" charset="0"/>
                <a:cs typeface="Arial" panose="020B0604020202020204" pitchFamily="34" charset="0"/>
              </a:rPr>
              <a:t>reviews on </a:t>
            </a:r>
            <a:r>
              <a:rPr lang="en-US" sz="2800" dirty="0" smtClean="0">
                <a:latin typeface="Arial" panose="020B0604020202020204" pitchFamily="34" charset="0"/>
                <a:cs typeface="Arial" panose="020B0604020202020204" pitchFamily="34" charset="0"/>
              </a:rPr>
              <a:t>video games </a:t>
            </a:r>
            <a:r>
              <a:rPr lang="en-US" sz="2800" dirty="0">
                <a:latin typeface="Arial" panose="020B0604020202020204" pitchFamily="34" charset="0"/>
                <a:cs typeface="Arial" panose="020B0604020202020204" pitchFamily="34" charset="0"/>
              </a:rPr>
              <a:t>from the perspectives of parents and carers, children and young </a:t>
            </a:r>
            <a:r>
              <a:rPr lang="en-US" sz="2800" dirty="0" smtClean="0">
                <a:latin typeface="Arial" panose="020B0604020202020204" pitchFamily="34" charset="0"/>
                <a:cs typeface="Arial" panose="020B0604020202020204" pitchFamily="34" charset="0"/>
              </a:rPr>
              <a:t>people.</a:t>
            </a:r>
            <a:endParaRPr lang="en-GB" sz="2800" dirty="0">
              <a:latin typeface="Arial" panose="020B0604020202020204" pitchFamily="34" charset="0"/>
              <a:cs typeface="Arial" panose="020B0604020202020204" pitchFamily="34" charset="0"/>
            </a:endParaRPr>
          </a:p>
          <a:p>
            <a:pPr lvl="0" fontAlgn="base"/>
            <a:r>
              <a:rPr lang="en-US" sz="2800" u="sng" dirty="0">
                <a:latin typeface="Arial" panose="020B0604020202020204" pitchFamily="34" charset="0"/>
                <a:cs typeface="Arial" panose="020B0604020202020204" pitchFamily="34" charset="0"/>
                <a:hlinkClick r:id="rId6"/>
              </a:rPr>
              <a:t>International Age Rating Coalition</a:t>
            </a:r>
            <a:r>
              <a:rPr lang="en-US" sz="2800" dirty="0">
                <a:latin typeface="Arial" panose="020B0604020202020204" pitchFamily="34" charset="0"/>
                <a:cs typeface="Arial" panose="020B0604020202020204" pitchFamily="34" charset="0"/>
              </a:rPr>
              <a:t> – global rating system that reflects cultural differences among nations and </a:t>
            </a:r>
            <a:r>
              <a:rPr lang="en-US" sz="2800" dirty="0" smtClean="0">
                <a:latin typeface="Arial" panose="020B0604020202020204" pitchFamily="34" charset="0"/>
                <a:cs typeface="Arial" panose="020B0604020202020204" pitchFamily="34" charset="0"/>
              </a:rPr>
              <a:t>religions.</a:t>
            </a:r>
            <a:endParaRPr lang="en-GB" sz="2800" dirty="0">
              <a:latin typeface="Arial" panose="020B0604020202020204" pitchFamily="34" charset="0"/>
              <a:cs typeface="Arial" panose="020B0604020202020204" pitchFamily="34" charset="0"/>
            </a:endParaRPr>
          </a:p>
          <a:p>
            <a:pPr lvl="0" fontAlgn="base"/>
            <a:r>
              <a:rPr lang="en-US" sz="2800" u="sng" dirty="0">
                <a:latin typeface="Arial" panose="020B0604020202020204" pitchFamily="34" charset="0"/>
                <a:cs typeface="Arial" panose="020B0604020202020204" pitchFamily="34" charset="0"/>
                <a:hlinkClick r:id="rId7"/>
              </a:rPr>
              <a:t>Entertainment Software Rating Board</a:t>
            </a:r>
            <a:r>
              <a:rPr lang="en-US" sz="2800" dirty="0">
                <a:latin typeface="Arial" panose="020B0604020202020204" pitchFamily="34" charset="0"/>
                <a:cs typeface="Arial" panose="020B0604020202020204" pitchFamily="34" charset="0"/>
              </a:rPr>
              <a:t> – North American rating </a:t>
            </a:r>
            <a:r>
              <a:rPr lang="en-US" sz="2800" dirty="0" smtClean="0">
                <a:latin typeface="Arial" panose="020B0604020202020204" pitchFamily="34" charset="0"/>
                <a:cs typeface="Arial" panose="020B0604020202020204" pitchFamily="34" charset="0"/>
              </a:rPr>
              <a:t>system. </a:t>
            </a:r>
            <a:endParaRPr lang="en-GB" sz="2800"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19369961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109" y="274638"/>
            <a:ext cx="8714509" cy="1143000"/>
          </a:xfrm>
        </p:spPr>
        <p:txBody>
          <a:bodyPr>
            <a:noAutofit/>
          </a:bodyPr>
          <a:lstStyle/>
          <a:p>
            <a:r>
              <a:rPr lang="en-US" sz="3600" b="1" dirty="0" smtClean="0">
                <a:latin typeface="Arial" panose="020B0604020202020204" pitchFamily="34" charset="0"/>
                <a:cs typeface="Arial" panose="020B0604020202020204" pitchFamily="34" charset="0"/>
              </a:rPr>
              <a:t>How to stay current with trends in social media and video gaming issues</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339251" y="2052607"/>
            <a:ext cx="6771688" cy="4525963"/>
          </a:xfrm>
        </p:spPr>
        <p:txBody>
          <a:bodyPr/>
          <a:lstStyle/>
          <a:p>
            <a:pPr lvl="0" fontAlgn="base"/>
            <a:r>
              <a:rPr lang="en-GB" sz="3000" dirty="0" smtClean="0">
                <a:latin typeface="Arial" panose="020B0604020202020204" pitchFamily="34" charset="0"/>
                <a:cs typeface="Arial" panose="020B0604020202020204" pitchFamily="34" charset="0"/>
              </a:rPr>
              <a:t>Parents and carers can stay current with ever-changing trends by talking with their child/children.</a:t>
            </a:r>
          </a:p>
          <a:p>
            <a:pPr lvl="0" fontAlgn="base"/>
            <a:r>
              <a:rPr lang="en-GB" sz="3000" dirty="0" smtClean="0">
                <a:latin typeface="Arial" panose="020B0604020202020204" pitchFamily="34" charset="0"/>
                <a:cs typeface="Arial" panose="020B0604020202020204" pitchFamily="34" charset="0"/>
              </a:rPr>
              <a:t>Active engagement around social media and video gaming trends helps parents and carers foster trust.</a:t>
            </a:r>
          </a:p>
          <a:p>
            <a:endParaRPr lang="en-US"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4583" y="3611893"/>
            <a:ext cx="1407392" cy="1407392"/>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7909" y="1636297"/>
            <a:ext cx="1572491" cy="532774"/>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5334" y="2484263"/>
            <a:ext cx="1977304" cy="539264"/>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4029" y="2954181"/>
            <a:ext cx="2115222" cy="1032823"/>
          </a:xfrm>
          <a:prstGeom prst="rect">
            <a:avLst/>
          </a:prstGeom>
        </p:spPr>
      </p:pic>
      <p:pic>
        <p:nvPicPr>
          <p:cNvPr id="10" name="Pictur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0075" y="5019285"/>
            <a:ext cx="1231900" cy="615950"/>
          </a:xfrm>
          <a:prstGeom prst="rect">
            <a:avLst/>
          </a:prstGeom>
        </p:spPr>
      </p:pic>
    </p:spTree>
    <p:extLst>
      <p:ext uri="{BB962C8B-B14F-4D97-AF65-F5344CB8AC3E}">
        <p14:creationId xmlns:p14="http://schemas.microsoft.com/office/powerpoint/2010/main" val="2835303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2509" y="274638"/>
            <a:ext cx="8548255" cy="1143000"/>
          </a:xfrm>
        </p:spPr>
        <p:txBody>
          <a:bodyPr>
            <a:noAutofit/>
          </a:bodyPr>
          <a:lstStyle/>
          <a:p>
            <a:r>
              <a:rPr lang="en-US" sz="2800" b="1" dirty="0" smtClean="0">
                <a:latin typeface="Arial" panose="020B0604020202020204" pitchFamily="34" charset="0"/>
                <a:cs typeface="Arial" panose="020B0604020202020204" pitchFamily="34" charset="0"/>
              </a:rPr>
              <a:t>How much time should your child/children be allowed on social media or video gaming sites?</a:t>
            </a:r>
            <a:endParaRPr lang="en-US" sz="28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295331" y="1863397"/>
            <a:ext cx="6771688" cy="4525963"/>
          </a:xfrm>
        </p:spPr>
        <p:txBody>
          <a:bodyPr/>
          <a:lstStyle/>
          <a:p>
            <a:pPr lvl="0" fontAlgn="base"/>
            <a:r>
              <a:rPr lang="en-US" sz="3000" dirty="0" smtClean="0">
                <a:latin typeface="Arial" panose="020B0604020202020204" pitchFamily="34" charset="0"/>
                <a:cs typeface="Arial" panose="020B0604020202020204" pitchFamily="34" charset="0"/>
              </a:rPr>
              <a:t>Every </a:t>
            </a:r>
            <a:r>
              <a:rPr lang="en-US" sz="3000" dirty="0">
                <a:latin typeface="Arial" panose="020B0604020202020204" pitchFamily="34" charset="0"/>
                <a:cs typeface="Arial" panose="020B0604020202020204" pitchFamily="34" charset="0"/>
              </a:rPr>
              <a:t>family is </a:t>
            </a:r>
            <a:r>
              <a:rPr lang="en-US" sz="3000" dirty="0" smtClean="0">
                <a:latin typeface="Arial" panose="020B0604020202020204" pitchFamily="34" charset="0"/>
                <a:cs typeface="Arial" panose="020B0604020202020204" pitchFamily="34" charset="0"/>
              </a:rPr>
              <a:t>different</a:t>
            </a:r>
            <a:endParaRPr lang="en-GB" sz="3000" dirty="0">
              <a:latin typeface="Arial" panose="020B0604020202020204" pitchFamily="34" charset="0"/>
              <a:cs typeface="Arial" panose="020B0604020202020204" pitchFamily="34" charset="0"/>
            </a:endParaRPr>
          </a:p>
          <a:p>
            <a:pPr lvl="0" fontAlgn="base"/>
            <a:r>
              <a:rPr lang="en-US" sz="3000" dirty="0">
                <a:latin typeface="Arial" panose="020B0604020202020204" pitchFamily="34" charset="0"/>
                <a:cs typeface="Arial" panose="020B0604020202020204" pitchFamily="34" charset="0"/>
              </a:rPr>
              <a:t>D</a:t>
            </a:r>
            <a:r>
              <a:rPr lang="en-US" sz="3000" dirty="0" smtClean="0">
                <a:latin typeface="Arial" panose="020B0604020202020204" pitchFamily="34" charset="0"/>
                <a:cs typeface="Arial" panose="020B0604020202020204" pitchFamily="34" charset="0"/>
              </a:rPr>
              <a:t>etermine </a:t>
            </a:r>
            <a:r>
              <a:rPr lang="en-US" sz="3000" dirty="0">
                <a:latin typeface="Arial" panose="020B0604020202020204" pitchFamily="34" charset="0"/>
                <a:cs typeface="Arial" panose="020B0604020202020204" pitchFamily="34" charset="0"/>
              </a:rPr>
              <a:t>the guidelines and maintain </a:t>
            </a:r>
            <a:r>
              <a:rPr lang="en-US" sz="3000" dirty="0" smtClean="0">
                <a:latin typeface="Arial" panose="020B0604020202020204" pitchFamily="34" charset="0"/>
                <a:cs typeface="Arial" panose="020B0604020202020204" pitchFamily="34" charset="0"/>
              </a:rPr>
              <a:t>balance</a:t>
            </a:r>
            <a:endParaRPr lang="en-GB" sz="3000" dirty="0">
              <a:latin typeface="Arial" panose="020B0604020202020204" pitchFamily="34" charset="0"/>
              <a:cs typeface="Arial" panose="020B0604020202020204" pitchFamily="34" charset="0"/>
            </a:endParaRPr>
          </a:p>
          <a:p>
            <a:pPr lvl="0" fontAlgn="base"/>
            <a:r>
              <a:rPr lang="en-US" sz="3000" dirty="0">
                <a:latin typeface="Arial" panose="020B0604020202020204" pitchFamily="34" charset="0"/>
                <a:cs typeface="Arial" panose="020B0604020202020204" pitchFamily="34" charset="0"/>
              </a:rPr>
              <a:t>Rather than focusing on a time ban, </a:t>
            </a:r>
            <a:r>
              <a:rPr lang="en-US" sz="3000" dirty="0" smtClean="0">
                <a:latin typeface="Arial" panose="020B0604020202020204" pitchFamily="34" charset="0"/>
                <a:cs typeface="Arial" panose="020B0604020202020204" pitchFamily="34" charset="0"/>
              </a:rPr>
              <a:t>identify </a:t>
            </a:r>
            <a:r>
              <a:rPr lang="en-US" sz="3000" dirty="0">
                <a:latin typeface="Arial" panose="020B0604020202020204" pitchFamily="34" charset="0"/>
                <a:cs typeface="Arial" panose="020B0604020202020204" pitchFamily="34" charset="0"/>
              </a:rPr>
              <a:t>which specific activities should be </a:t>
            </a:r>
            <a:r>
              <a:rPr lang="en-US" sz="3000" dirty="0" smtClean="0">
                <a:latin typeface="Arial" panose="020B0604020202020204" pitchFamily="34" charset="0"/>
                <a:cs typeface="Arial" panose="020B0604020202020204" pitchFamily="34" charset="0"/>
              </a:rPr>
              <a:t>limited</a:t>
            </a:r>
            <a:endParaRPr lang="en-GB" sz="3000"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4262" y="2235200"/>
            <a:ext cx="1854200" cy="1854200"/>
          </a:xfrm>
          <a:prstGeom prst="rect">
            <a:avLst/>
          </a:prstGeom>
        </p:spPr>
      </p:pic>
    </p:spTree>
    <p:extLst>
      <p:ext uri="{BB962C8B-B14F-4D97-AF65-F5344CB8AC3E}">
        <p14:creationId xmlns:p14="http://schemas.microsoft.com/office/powerpoint/2010/main" val="16703278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a:spLocks noGrp="1"/>
          </p:cNvSpPr>
          <p:nvPr>
            <p:ph type="title"/>
          </p:nvPr>
        </p:nvSpPr>
        <p:spPr>
          <a:xfrm>
            <a:off x="263235" y="274638"/>
            <a:ext cx="8603673" cy="1143000"/>
          </a:xfrm>
        </p:spPr>
        <p:txBody>
          <a:bodyPr>
            <a:normAutofit fontScale="90000"/>
          </a:bodyPr>
          <a:lstStyle/>
          <a:p>
            <a:r>
              <a:rPr lang="en-US" b="1" dirty="0" smtClean="0">
                <a:latin typeface="Arial" panose="020B0604020202020204" pitchFamily="34" charset="0"/>
                <a:cs typeface="Arial" panose="020B0604020202020204" pitchFamily="34" charset="0"/>
              </a:rPr>
              <a:t>How to identify excessive use on social media or </a:t>
            </a:r>
            <a:r>
              <a:rPr lang="en-US" b="1" dirty="0">
                <a:latin typeface="Arial" panose="020B0604020202020204" pitchFamily="34" charset="0"/>
                <a:cs typeface="Arial" panose="020B0604020202020204" pitchFamily="34" charset="0"/>
              </a:rPr>
              <a:t>video</a:t>
            </a:r>
            <a:r>
              <a:rPr lang="en-US" dirty="0"/>
              <a:t> </a:t>
            </a:r>
            <a:r>
              <a:rPr lang="en-US" b="1" dirty="0" smtClean="0">
                <a:latin typeface="Arial" panose="020B0604020202020204" pitchFamily="34" charset="0"/>
                <a:cs typeface="Arial" panose="020B0604020202020204" pitchFamily="34" charset="0"/>
              </a:rPr>
              <a:t>gaming sites</a:t>
            </a:r>
            <a:endParaRPr lang="en-US" b="1" dirty="0">
              <a:latin typeface="Arial" panose="020B0604020202020204" pitchFamily="34" charset="0"/>
              <a:cs typeface="Arial" panose="020B0604020202020204" pitchFamily="34" charset="0"/>
            </a:endParaRPr>
          </a:p>
        </p:txBody>
      </p:sp>
      <p:pic>
        <p:nvPicPr>
          <p:cNvPr id="18" name="Picture 17"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
        <p:nvSpPr>
          <p:cNvPr id="19" name="TextBox 18"/>
          <p:cNvSpPr txBox="1"/>
          <p:nvPr/>
        </p:nvSpPr>
        <p:spPr>
          <a:xfrm>
            <a:off x="263235" y="1509160"/>
            <a:ext cx="1596912" cy="430887"/>
          </a:xfrm>
          <a:prstGeom prst="rect">
            <a:avLst/>
          </a:prstGeom>
          <a:noFill/>
        </p:spPr>
        <p:txBody>
          <a:bodyPr wrap="none" rtlCol="0">
            <a:spAutoFit/>
          </a:bodyPr>
          <a:lstStyle/>
          <a:p>
            <a:r>
              <a:rPr lang="en-GB" sz="2200" dirty="0" smtClean="0">
                <a:latin typeface="Arial" panose="020B0604020202020204" pitchFamily="34" charset="0"/>
                <a:cs typeface="Arial" panose="020B0604020202020204" pitchFamily="34" charset="0"/>
              </a:rPr>
              <a:t>Is my child:</a:t>
            </a:r>
            <a:endParaRPr lang="en-GB" sz="2200" dirty="0">
              <a:latin typeface="Arial" panose="020B0604020202020204" pitchFamily="34" charset="0"/>
              <a:cs typeface="Arial" panose="020B0604020202020204" pitchFamily="34" charset="0"/>
            </a:endParaRPr>
          </a:p>
        </p:txBody>
      </p:sp>
      <p:sp>
        <p:nvSpPr>
          <p:cNvPr id="20" name="Content Placeholder 2"/>
          <p:cNvSpPr>
            <a:spLocks noGrp="1"/>
          </p:cNvSpPr>
          <p:nvPr>
            <p:ph idx="1"/>
          </p:nvPr>
        </p:nvSpPr>
        <p:spPr>
          <a:xfrm>
            <a:off x="879204" y="1844121"/>
            <a:ext cx="7826645" cy="4525963"/>
          </a:xfrm>
        </p:spPr>
        <p:txBody>
          <a:bodyPr>
            <a:noAutofit/>
          </a:bodyPr>
          <a:lstStyle/>
          <a:p>
            <a:pPr lvl="0" fontAlgn="base"/>
            <a:r>
              <a:rPr lang="en-US" sz="2200" dirty="0" smtClean="0">
                <a:latin typeface="Arial" panose="020B0604020202020204" pitchFamily="34" charset="0"/>
                <a:cs typeface="Arial" panose="020B0604020202020204" pitchFamily="34" charset="0"/>
              </a:rPr>
              <a:t>overexcited </a:t>
            </a:r>
            <a:r>
              <a:rPr lang="en-US" sz="2200" dirty="0">
                <a:latin typeface="Arial" panose="020B0604020202020204" pitchFamily="34" charset="0"/>
                <a:cs typeface="Arial" panose="020B0604020202020204" pitchFamily="34" charset="0"/>
              </a:rPr>
              <a:t>or aggressive when using a screen (video game, smartphone, tablet, computer, television, etc.)?</a:t>
            </a:r>
            <a:endParaRPr lang="en-GB" sz="2200" dirty="0">
              <a:latin typeface="Arial" panose="020B0604020202020204" pitchFamily="34" charset="0"/>
              <a:cs typeface="Arial" panose="020B0604020202020204" pitchFamily="34" charset="0"/>
            </a:endParaRPr>
          </a:p>
          <a:p>
            <a:pPr lvl="0" fontAlgn="base"/>
            <a:r>
              <a:rPr lang="en-US" sz="2200" dirty="0" smtClean="0">
                <a:latin typeface="Arial" panose="020B0604020202020204" pitchFamily="34" charset="0"/>
                <a:cs typeface="Arial" panose="020B0604020202020204" pitchFamily="34" charset="0"/>
              </a:rPr>
              <a:t>irritable</a:t>
            </a:r>
            <a:r>
              <a:rPr lang="en-US" sz="2200" dirty="0">
                <a:latin typeface="Arial" panose="020B0604020202020204" pitchFamily="34" charset="0"/>
                <a:cs typeface="Arial" panose="020B0604020202020204" pitchFamily="34" charset="0"/>
              </a:rPr>
              <a:t>, angry or uncontrollable when asked to stop using the device?</a:t>
            </a:r>
            <a:endParaRPr lang="en-GB" sz="2200" dirty="0">
              <a:latin typeface="Arial" panose="020B0604020202020204" pitchFamily="34" charset="0"/>
              <a:cs typeface="Arial" panose="020B0604020202020204" pitchFamily="34" charset="0"/>
            </a:endParaRPr>
          </a:p>
          <a:p>
            <a:pPr lvl="0" fontAlgn="base"/>
            <a:r>
              <a:rPr lang="en-US" sz="2200" dirty="0" smtClean="0">
                <a:latin typeface="Arial" panose="020B0604020202020204" pitchFamily="34" charset="0"/>
                <a:cs typeface="Arial" panose="020B0604020202020204" pitchFamily="34" charset="0"/>
              </a:rPr>
              <a:t>complaining </a:t>
            </a:r>
            <a:r>
              <a:rPr lang="en-US" sz="2200" dirty="0">
                <a:latin typeface="Arial" panose="020B0604020202020204" pitchFamily="34" charset="0"/>
                <a:cs typeface="Arial" panose="020B0604020202020204" pitchFamily="34" charset="0"/>
              </a:rPr>
              <a:t>about eye strain, back pains or neck aches?</a:t>
            </a:r>
            <a:endParaRPr lang="en-GB" sz="2200" dirty="0">
              <a:latin typeface="Arial" panose="020B0604020202020204" pitchFamily="34" charset="0"/>
              <a:cs typeface="Arial" panose="020B0604020202020204" pitchFamily="34" charset="0"/>
            </a:endParaRPr>
          </a:p>
          <a:p>
            <a:pPr lvl="0" fontAlgn="base"/>
            <a:r>
              <a:rPr lang="en-US" sz="2200" dirty="0" smtClean="0">
                <a:latin typeface="Arial" panose="020B0604020202020204" pitchFamily="34" charset="0"/>
                <a:cs typeface="Arial" panose="020B0604020202020204" pitchFamily="34" charset="0"/>
              </a:rPr>
              <a:t>physically </a:t>
            </a:r>
            <a:r>
              <a:rPr lang="en-US" sz="2200" dirty="0">
                <a:latin typeface="Arial" panose="020B0604020202020204" pitchFamily="34" charset="0"/>
                <a:cs typeface="Arial" panose="020B0604020202020204" pitchFamily="34" charset="0"/>
              </a:rPr>
              <a:t>healthy and sleeping enough? </a:t>
            </a:r>
            <a:endParaRPr lang="en-GB" sz="2200" dirty="0">
              <a:latin typeface="Arial" panose="020B0604020202020204" pitchFamily="34" charset="0"/>
              <a:cs typeface="Arial" panose="020B0604020202020204" pitchFamily="34" charset="0"/>
            </a:endParaRPr>
          </a:p>
          <a:p>
            <a:pPr lvl="0" fontAlgn="base"/>
            <a:r>
              <a:rPr lang="en-US" sz="2200" dirty="0" smtClean="0">
                <a:latin typeface="Arial" panose="020B0604020202020204" pitchFamily="34" charset="0"/>
                <a:cs typeface="Arial" panose="020B0604020202020204" pitchFamily="34" charset="0"/>
              </a:rPr>
              <a:t>connecting </a:t>
            </a:r>
            <a:r>
              <a:rPr lang="en-US" sz="2200" dirty="0">
                <a:latin typeface="Arial" panose="020B0604020202020204" pitchFamily="34" charset="0"/>
                <a:cs typeface="Arial" panose="020B0604020202020204" pitchFamily="34" charset="0"/>
              </a:rPr>
              <a:t>socially with family and friends (in any form)? </a:t>
            </a:r>
            <a:endParaRPr lang="en-GB" sz="2200" dirty="0">
              <a:latin typeface="Arial" panose="020B0604020202020204" pitchFamily="34" charset="0"/>
              <a:cs typeface="Arial" panose="020B0604020202020204" pitchFamily="34" charset="0"/>
            </a:endParaRPr>
          </a:p>
          <a:p>
            <a:pPr lvl="0" fontAlgn="base"/>
            <a:r>
              <a:rPr lang="en-US" sz="2200" dirty="0" smtClean="0">
                <a:latin typeface="Arial" panose="020B0604020202020204" pitchFamily="34" charset="0"/>
                <a:cs typeface="Arial" panose="020B0604020202020204" pitchFamily="34" charset="0"/>
              </a:rPr>
              <a:t>engaged </a:t>
            </a:r>
            <a:r>
              <a:rPr lang="en-US" sz="2200" dirty="0">
                <a:latin typeface="Arial" panose="020B0604020202020204" pitchFamily="34" charset="0"/>
                <a:cs typeface="Arial" panose="020B0604020202020204" pitchFamily="34" charset="0"/>
              </a:rPr>
              <a:t>with and achieving in school? </a:t>
            </a:r>
            <a:endParaRPr lang="en-GB" sz="2200" dirty="0">
              <a:latin typeface="Arial" panose="020B0604020202020204" pitchFamily="34" charset="0"/>
              <a:cs typeface="Arial" panose="020B0604020202020204" pitchFamily="34" charset="0"/>
            </a:endParaRPr>
          </a:p>
          <a:p>
            <a:pPr lvl="0" fontAlgn="base"/>
            <a:r>
              <a:rPr lang="en-US" sz="2200" dirty="0" smtClean="0">
                <a:latin typeface="Arial" panose="020B0604020202020204" pitchFamily="34" charset="0"/>
                <a:cs typeface="Arial" panose="020B0604020202020204" pitchFamily="34" charset="0"/>
              </a:rPr>
              <a:t>pursuing </a:t>
            </a:r>
            <a:r>
              <a:rPr lang="en-US" sz="2200" dirty="0">
                <a:latin typeface="Arial" panose="020B0604020202020204" pitchFamily="34" charset="0"/>
                <a:cs typeface="Arial" panose="020B0604020202020204" pitchFamily="34" charset="0"/>
              </a:rPr>
              <a:t>interests and hobbies (in any form)? </a:t>
            </a:r>
            <a:endParaRPr lang="en-GB" sz="2200" dirty="0">
              <a:latin typeface="Arial" panose="020B0604020202020204" pitchFamily="34" charset="0"/>
              <a:cs typeface="Arial" panose="020B0604020202020204" pitchFamily="34" charset="0"/>
            </a:endParaRPr>
          </a:p>
          <a:p>
            <a:pPr lvl="0" fontAlgn="base"/>
            <a:r>
              <a:rPr lang="en-US" sz="2200" dirty="0" smtClean="0">
                <a:latin typeface="Arial" panose="020B0604020202020204" pitchFamily="34" charset="0"/>
                <a:cs typeface="Arial" panose="020B0604020202020204" pitchFamily="34" charset="0"/>
              </a:rPr>
              <a:t>having </a:t>
            </a:r>
            <a:r>
              <a:rPr lang="en-US" sz="2200" dirty="0">
                <a:latin typeface="Arial" panose="020B0604020202020204" pitchFamily="34" charset="0"/>
                <a:cs typeface="Arial" panose="020B0604020202020204" pitchFamily="34" charset="0"/>
              </a:rPr>
              <a:t>fun and learning in their use of digital media</a:t>
            </a:r>
            <a:r>
              <a:rPr lang="en-US" sz="2200" dirty="0" smtClean="0">
                <a:latin typeface="Arial" panose="020B0604020202020204" pitchFamily="34" charset="0"/>
                <a:cs typeface="Arial" panose="020B0604020202020204" pitchFamily="34" charset="0"/>
              </a:rPr>
              <a:t>?</a:t>
            </a: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87979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How to create and maintain media limits for your family</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33059" y="1660197"/>
            <a:ext cx="8833960" cy="4525963"/>
          </a:xfrm>
        </p:spPr>
        <p:txBody>
          <a:bodyPr/>
          <a:lstStyle/>
          <a:p>
            <a:r>
              <a:rPr lang="en-US" sz="2800" dirty="0">
                <a:latin typeface="Arial" panose="020B0604020202020204" pitchFamily="34" charset="0"/>
                <a:cs typeface="Arial" panose="020B0604020202020204" pitchFamily="34" charset="0"/>
              </a:rPr>
              <a:t>Guidelines should cover a few basics such as:</a:t>
            </a:r>
          </a:p>
          <a:p>
            <a:pPr lvl="1">
              <a:buFont typeface="Arial" panose="020B0604020202020204" pitchFamily="34" charset="0"/>
              <a:buChar char="•"/>
            </a:pPr>
            <a:r>
              <a:rPr lang="en-US" dirty="0">
                <a:latin typeface="Arial" panose="020B0604020202020204" pitchFamily="34" charset="0"/>
                <a:cs typeface="Arial" panose="020B0604020202020204" pitchFamily="34" charset="0"/>
              </a:rPr>
              <a:t>when it’s okay to use social media</a:t>
            </a:r>
          </a:p>
          <a:p>
            <a:pPr lvl="1">
              <a:buFont typeface="Arial" panose="020B0604020202020204" pitchFamily="34" charset="0"/>
              <a:buChar char="•"/>
            </a:pPr>
            <a:r>
              <a:rPr lang="en-US" dirty="0">
                <a:latin typeface="Arial" panose="020B0604020202020204" pitchFamily="34" charset="0"/>
                <a:cs typeface="Arial" panose="020B0604020202020204" pitchFamily="34" charset="0"/>
              </a:rPr>
              <a:t>how long your child/children can spend on social media</a:t>
            </a:r>
          </a:p>
          <a:p>
            <a:pPr lvl="1">
              <a:buFont typeface="Arial" panose="020B0604020202020204" pitchFamily="34" charset="0"/>
              <a:buChar char="•"/>
            </a:pPr>
            <a:r>
              <a:rPr lang="en-US" dirty="0">
                <a:latin typeface="Arial" panose="020B0604020202020204" pitchFamily="34" charset="0"/>
                <a:cs typeface="Arial" panose="020B0604020202020204" pitchFamily="34" charset="0"/>
              </a:rPr>
              <a:t>where it’s okay to use social media</a:t>
            </a:r>
          </a:p>
          <a:p>
            <a:pPr lvl="1">
              <a:buFont typeface="Arial" panose="020B0604020202020204" pitchFamily="34" charset="0"/>
              <a:buChar char="•"/>
            </a:pPr>
            <a:r>
              <a:rPr lang="en-US" dirty="0">
                <a:latin typeface="Arial" panose="020B0604020202020204" pitchFamily="34" charset="0"/>
                <a:cs typeface="Arial" panose="020B0604020202020204" pitchFamily="34" charset="0"/>
              </a:rPr>
              <a:t>rules on uploading and sharing messages, images and video</a:t>
            </a:r>
          </a:p>
          <a:p>
            <a:pPr lvl="1">
              <a:buFont typeface="Arial" panose="020B0604020202020204" pitchFamily="34" charset="0"/>
              <a:buChar char="•"/>
            </a:pPr>
            <a:r>
              <a:rPr lang="en-US" dirty="0">
                <a:latin typeface="Arial" panose="020B0604020202020204" pitchFamily="34" charset="0"/>
                <a:cs typeface="Arial" panose="020B0604020202020204" pitchFamily="34" charset="0"/>
              </a:rPr>
              <a:t>privacy guidelines.</a:t>
            </a:r>
          </a:p>
          <a:p>
            <a:pPr lvl="1"/>
            <a:endParaRPr lang="en-US"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10601828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latin typeface="Arial" panose="020B0604020202020204" pitchFamily="34" charset="0"/>
                <a:cs typeface="Arial" panose="020B0604020202020204" pitchFamily="34" charset="0"/>
              </a:rPr>
              <a:t>How to create and maintain media rules and behaviour for your family</a:t>
            </a:r>
            <a:endParaRPr lang="en-GB"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209731" y="1651001"/>
            <a:ext cx="5857288" cy="2565400"/>
          </a:xfrm>
        </p:spPr>
        <p:txBody>
          <a:bodyPr>
            <a:normAutofit/>
          </a:bodyPr>
          <a:lstStyle/>
          <a:p>
            <a:pPr lvl="0" fontAlgn="base"/>
            <a:r>
              <a:rPr lang="en-GB" sz="3000" dirty="0" smtClean="0">
                <a:latin typeface="Arial" panose="020B0604020202020204" pitchFamily="34" charset="0"/>
                <a:cs typeface="Arial" panose="020B0604020202020204" pitchFamily="34" charset="0"/>
              </a:rPr>
              <a:t>Childnet International family media agreement and advice. </a:t>
            </a:r>
          </a:p>
          <a:p>
            <a:pPr lvl="0" fontAlgn="base"/>
            <a:r>
              <a:rPr lang="en-GB" sz="3000" dirty="0" smtClean="0">
                <a:latin typeface="Arial" panose="020B0604020202020204" pitchFamily="34" charset="0"/>
                <a:cs typeface="Arial" panose="020B0604020202020204" pitchFamily="34" charset="0"/>
              </a:rPr>
              <a:t>Themes: keeping safe, social networking, gaming and toys.</a:t>
            </a:r>
          </a:p>
          <a:p>
            <a:endParaRPr lang="en-GB"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1878076"/>
            <a:ext cx="2289968" cy="3259700"/>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03687" y="4533106"/>
            <a:ext cx="2881313" cy="785813"/>
          </a:xfrm>
          <a:prstGeom prst="rect">
            <a:avLst/>
          </a:prstGeom>
        </p:spPr>
      </p:pic>
    </p:spTree>
    <p:extLst>
      <p:ext uri="{BB962C8B-B14F-4D97-AF65-F5344CB8AC3E}">
        <p14:creationId xmlns:p14="http://schemas.microsoft.com/office/powerpoint/2010/main" val="19991227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Arial" panose="020B0604020202020204" pitchFamily="34" charset="0"/>
                <a:cs typeface="Arial" panose="020B0604020202020204" pitchFamily="34" charset="0"/>
              </a:rPr>
              <a:t>Resources</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33059" y="1600200"/>
            <a:ext cx="8833960" cy="4525963"/>
          </a:xfrm>
        </p:spPr>
        <p:txBody>
          <a:bodyPr/>
          <a:lstStyle/>
          <a:p>
            <a:pPr lvl="0" fontAlgn="base"/>
            <a:r>
              <a:rPr lang="en-US" sz="3000" b="1" u="sng" dirty="0">
                <a:latin typeface="Arial" panose="020B0604020202020204" pitchFamily="34" charset="0"/>
                <a:cs typeface="Arial" panose="020B0604020202020204" pitchFamily="34" charset="0"/>
                <a:hlinkClick r:id="rId3"/>
              </a:rPr>
              <a:t>Childnet International</a:t>
            </a:r>
            <a:r>
              <a:rPr lang="en-US" sz="3000" b="1" dirty="0">
                <a:latin typeface="Arial" panose="020B0604020202020204" pitchFamily="34" charset="0"/>
                <a:cs typeface="Arial" panose="020B0604020202020204" pitchFamily="34" charset="0"/>
              </a:rPr>
              <a:t> – </a:t>
            </a:r>
            <a:r>
              <a:rPr lang="en-US" sz="3000" dirty="0">
                <a:latin typeface="Arial" panose="020B0604020202020204" pitchFamily="34" charset="0"/>
                <a:cs typeface="Arial" panose="020B0604020202020204" pitchFamily="34" charset="0"/>
              </a:rPr>
              <a:t>a</a:t>
            </a:r>
            <a:r>
              <a:rPr lang="en-US" sz="3000" b="1" dirty="0">
                <a:latin typeface="Arial" panose="020B0604020202020204" pitchFamily="34" charset="0"/>
                <a:cs typeface="Arial" panose="020B0604020202020204" pitchFamily="34" charset="0"/>
              </a:rPr>
              <a:t> </a:t>
            </a:r>
            <a:r>
              <a:rPr lang="en-US" sz="3000" dirty="0">
                <a:latin typeface="Arial" panose="020B0604020202020204" pitchFamily="34" charset="0"/>
                <a:cs typeface="Arial" panose="020B0604020202020204" pitchFamily="34" charset="0"/>
              </a:rPr>
              <a:t>range of resources for primary and secondary schools, children and young people, teachers and </a:t>
            </a:r>
            <a:r>
              <a:rPr lang="en-US" sz="3000" dirty="0" smtClean="0">
                <a:latin typeface="Arial" panose="020B0604020202020204" pitchFamily="34" charset="0"/>
                <a:cs typeface="Arial" panose="020B0604020202020204" pitchFamily="34" charset="0"/>
              </a:rPr>
              <a:t>parents/</a:t>
            </a:r>
            <a:r>
              <a:rPr lang="en-US" sz="3000" dirty="0" err="1" smtClean="0">
                <a:latin typeface="Arial" panose="020B0604020202020204" pitchFamily="34" charset="0"/>
                <a:cs typeface="Arial" panose="020B0604020202020204" pitchFamily="34" charset="0"/>
              </a:rPr>
              <a:t>carers</a:t>
            </a:r>
            <a:r>
              <a:rPr lang="en-US" sz="3000" dirty="0">
                <a:latin typeface="Arial" panose="020B0604020202020204" pitchFamily="34" charset="0"/>
                <a:cs typeface="Arial" panose="020B0604020202020204" pitchFamily="34" charset="0"/>
              </a:rPr>
              <a:t/>
            </a:r>
            <a:br>
              <a:rPr lang="en-US" sz="3000" dirty="0">
                <a:latin typeface="Arial" panose="020B0604020202020204" pitchFamily="34" charset="0"/>
                <a:cs typeface="Arial" panose="020B0604020202020204" pitchFamily="34" charset="0"/>
              </a:rPr>
            </a:br>
            <a:r>
              <a:rPr lang="en-US" sz="3000" dirty="0">
                <a:latin typeface="Arial" panose="020B0604020202020204" pitchFamily="34" charset="0"/>
                <a:cs typeface="Arial" panose="020B0604020202020204" pitchFamily="34" charset="0"/>
              </a:rPr>
              <a:t> </a:t>
            </a:r>
            <a:endParaRPr lang="en-GB" sz="3000" dirty="0">
              <a:latin typeface="Arial" panose="020B0604020202020204" pitchFamily="34" charset="0"/>
              <a:cs typeface="Arial" panose="020B0604020202020204" pitchFamily="34" charset="0"/>
            </a:endParaRPr>
          </a:p>
          <a:p>
            <a:pPr lvl="0" fontAlgn="base"/>
            <a:r>
              <a:rPr lang="en-US" sz="3000" b="1" u="sng" dirty="0">
                <a:latin typeface="Arial" panose="020B0604020202020204" pitchFamily="34" charset="0"/>
                <a:cs typeface="Arial" panose="020B0604020202020204" pitchFamily="34" charset="0"/>
                <a:hlinkClick r:id="rId4"/>
              </a:rPr>
              <a:t>Meic</a:t>
            </a:r>
            <a:r>
              <a:rPr lang="en-US" sz="3000" b="1" dirty="0">
                <a:latin typeface="Arial" panose="020B0604020202020204" pitchFamily="34" charset="0"/>
                <a:cs typeface="Arial" panose="020B0604020202020204" pitchFamily="34" charset="0"/>
              </a:rPr>
              <a:t> – </a:t>
            </a:r>
            <a:r>
              <a:rPr lang="en-US" sz="3000" dirty="0">
                <a:latin typeface="Arial" panose="020B0604020202020204" pitchFamily="34" charset="0"/>
                <a:cs typeface="Arial" panose="020B0604020202020204" pitchFamily="34" charset="0"/>
              </a:rPr>
              <a:t>the Welsh Government-funded bilingual national advocacy service for children and young people in </a:t>
            </a:r>
            <a:r>
              <a:rPr lang="en-US" sz="3000" dirty="0" smtClean="0">
                <a:latin typeface="Arial" panose="020B0604020202020204" pitchFamily="34" charset="0"/>
                <a:cs typeface="Arial" panose="020B0604020202020204" pitchFamily="34" charset="0"/>
              </a:rPr>
              <a:t>Wales</a:t>
            </a:r>
            <a:endParaRPr lang="en-GB" sz="3000"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pic>
        <p:nvPicPr>
          <p:cNvPr id="5" name="Picture 4" descr="Screen Shot 2017-04-15 at 17.15.26.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6793183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Arial" panose="020B0604020202020204" pitchFamily="34" charset="0"/>
                <a:cs typeface="Arial" panose="020B0604020202020204" pitchFamily="34" charset="0"/>
              </a:rPr>
              <a:t>Thank you!</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r>
              <a:rPr lang="en-US" sz="3000" dirty="0" smtClean="0">
                <a:latin typeface="Arial" panose="020B0604020202020204" pitchFamily="34" charset="0"/>
                <a:cs typeface="Arial" panose="020B0604020202020204" pitchFamily="34" charset="0"/>
              </a:rPr>
              <a:t>Before </a:t>
            </a:r>
            <a:r>
              <a:rPr lang="en-US" sz="3000" dirty="0">
                <a:latin typeface="Arial" panose="020B0604020202020204" pitchFamily="34" charset="0"/>
                <a:cs typeface="Arial" panose="020B0604020202020204" pitchFamily="34" charset="0"/>
              </a:rPr>
              <a:t>y</a:t>
            </a:r>
            <a:r>
              <a:rPr lang="en-US" sz="3000" dirty="0" smtClean="0">
                <a:latin typeface="Arial" panose="020B0604020202020204" pitchFamily="34" charset="0"/>
                <a:cs typeface="Arial" panose="020B0604020202020204" pitchFamily="34" charset="0"/>
              </a:rPr>
              <a:t>ou </a:t>
            </a:r>
            <a:r>
              <a:rPr lang="en-US" sz="3000" dirty="0">
                <a:latin typeface="Arial" panose="020B0604020202020204" pitchFamily="34" charset="0"/>
                <a:cs typeface="Arial" panose="020B0604020202020204" pitchFamily="34" charset="0"/>
              </a:rPr>
              <a:t>g</a:t>
            </a:r>
            <a:r>
              <a:rPr lang="en-US" sz="3000" dirty="0" smtClean="0">
                <a:latin typeface="Arial" panose="020B0604020202020204" pitchFamily="34" charset="0"/>
                <a:cs typeface="Arial" panose="020B0604020202020204" pitchFamily="34" charset="0"/>
              </a:rPr>
              <a:t>o: </a:t>
            </a:r>
          </a:p>
          <a:p>
            <a:endParaRPr lang="en-US" sz="3000" dirty="0">
              <a:latin typeface="Arial" panose="020B0604020202020204" pitchFamily="34" charset="0"/>
              <a:cs typeface="Arial" panose="020B0604020202020204" pitchFamily="34" charset="0"/>
            </a:endParaRPr>
          </a:p>
          <a:p>
            <a:r>
              <a:rPr lang="en-US" sz="3000" dirty="0" smtClean="0">
                <a:latin typeface="Arial" panose="020B0604020202020204" pitchFamily="34" charset="0"/>
                <a:cs typeface="Arial" panose="020B0604020202020204" pitchFamily="34" charset="0"/>
              </a:rPr>
              <a:t>Don’t forget to stay involved in their child/children’s online activities</a:t>
            </a:r>
          </a:p>
          <a:p>
            <a:r>
              <a:rPr lang="en-US" sz="3000" dirty="0" smtClean="0">
                <a:latin typeface="Arial" panose="020B0604020202020204" pitchFamily="34" charset="0"/>
                <a:cs typeface="Arial" panose="020B0604020202020204" pitchFamily="34" charset="0"/>
              </a:rPr>
              <a:t>Check out the </a:t>
            </a:r>
            <a:r>
              <a:rPr lang="en-US" sz="3000" dirty="0" smtClean="0">
                <a:latin typeface="Arial" panose="020B0604020202020204" pitchFamily="34" charset="0"/>
                <a:cs typeface="Arial" panose="020B0604020202020204" pitchFamily="34" charset="0"/>
                <a:hlinkClick r:id="rId3"/>
              </a:rPr>
              <a:t>Online Safety </a:t>
            </a:r>
            <a:r>
              <a:rPr lang="en-US" sz="3000" dirty="0">
                <a:latin typeface="Arial" panose="020B0604020202020204" pitchFamily="34" charset="0"/>
                <a:cs typeface="Arial" panose="020B0604020202020204" pitchFamily="34" charset="0"/>
                <a:hlinkClick r:id="rId3"/>
              </a:rPr>
              <a:t>Z</a:t>
            </a:r>
            <a:r>
              <a:rPr lang="en-US" sz="3000" dirty="0" smtClean="0">
                <a:latin typeface="Arial" panose="020B0604020202020204" pitchFamily="34" charset="0"/>
                <a:cs typeface="Arial" panose="020B0604020202020204" pitchFamily="34" charset="0"/>
                <a:hlinkClick r:id="rId3"/>
              </a:rPr>
              <a:t>one</a:t>
            </a:r>
            <a:r>
              <a:rPr lang="en-US" sz="3000" dirty="0" smtClean="0">
                <a:latin typeface="Arial" panose="020B0604020202020204" pitchFamily="34" charset="0"/>
                <a:cs typeface="Arial" panose="020B0604020202020204" pitchFamily="34" charset="0"/>
              </a:rPr>
              <a:t> for more resources</a:t>
            </a:r>
          </a:p>
        </p:txBody>
      </p:sp>
      <p:pic>
        <p:nvPicPr>
          <p:cNvPr id="5" name="Picture 4" descr="Screen Shot 2017-04-15 at 17.15.26.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727006"/>
            <a:ext cx="9144000" cy="1324708"/>
          </a:xfrm>
          <a:prstGeom prst="rect">
            <a:avLst/>
          </a:prstGeom>
        </p:spPr>
      </p:pic>
    </p:spTree>
    <p:extLst>
      <p:ext uri="{BB962C8B-B14F-4D97-AF65-F5344CB8AC3E}">
        <p14:creationId xmlns:p14="http://schemas.microsoft.com/office/powerpoint/2010/main" val="12861246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etadata xmlns="http://www.objective.com/ecm/document/metadata/FF3C5B18883D4E21973B57C2EEED7FD1" version="1.0.0">
  <systemFields>
    <field name="Objective-Id">
      <value order="0">A23483987</value>
    </field>
    <field name="Objective-Title">
      <value order="0">20180903- 4.Workshop-Social Media-Primary-v3d1 EN</value>
    </field>
    <field name="Objective-Description">
      <value order="0"/>
    </field>
    <field name="Objective-CreationStamp">
      <value order="0">2018-09-03T08:24:24Z</value>
    </field>
    <field name="Objective-IsApproved">
      <value order="0">false</value>
    </field>
    <field name="Objective-IsPublished">
      <value order="0">false</value>
    </field>
    <field name="Objective-DatePublished">
      <value order="0"/>
    </field>
    <field name="Objective-ModificationStamp">
      <value order="0">2018-09-12T10:06:49Z</value>
    </field>
    <field name="Objective-Owner">
      <value order="0">Cosgrove, Elaine (EPS - Digital and Strategic Comms)</value>
    </field>
    <field name="Objective-Path">
      <value order="0">Objective Global Folder:Business File Plan:Education &amp; Public Services (EPS):Education &amp; Public Services (EPS) - Operations Directorate:1 - Save:6. EPS Digital &amp; Strategic Communications:Digital Learning Unit:Online Safety:EPS Digital &amp; Strategic Communications - Digital Learning Unit - Online Safety Project - April 2018 - March 2019:Online Safety Project- Online Safety Zone -Workstream 2- C-Online Safety Resources -Two Inset Resources</value>
    </field>
    <field name="Objective-Parent">
      <value order="0">Online Safety Project- Online Safety Zone -Workstream 2- C-Online Safety Resources -Two Inset Resources</value>
    </field>
    <field name="Objective-State">
      <value order="0">Being Edited</value>
    </field>
    <field name="Objective-VersionId">
      <value order="0">vA46855705</value>
    </field>
    <field name="Objective-Version">
      <value order="0">4.1</value>
    </field>
    <field name="Objective-VersionNumber">
      <value order="0">6</value>
    </field>
    <field name="Objective-VersionComment">
      <value order="0"/>
    </field>
    <field name="Objective-FileNumber">
      <value order="0">qA1337469</value>
    </field>
    <field name="Objective-Classification">
      <value order="0">Official</value>
    </field>
    <field name="Objective-Caveats">
      <value order="0"/>
    </field>
  </systemFields>
  <catalogues>
    <catalogue name="Document Type Catalogue" type="type" ori="id:cA14">
      <field name="Objective-Language">
        <value order="0">English (eng)</value>
      </field>
      <field name="Objective-Date Acquired">
        <value order="0"/>
      </field>
      <field name="Objective-What to Keep">
        <value order="0">No</value>
      </field>
      <field name="Objective-Official Translation">
        <value order="0"/>
      </field>
      <field name="Objective-Connect Creator">
        <value order="0"/>
      </field>
    </catalogue>
  </catalogues>
</metadata>
</file>

<file path=customXml/itemProps1.xml><?xml version="1.0" encoding="utf-8"?>
<ds:datastoreItem xmlns:ds="http://schemas.openxmlformats.org/officeDocument/2006/customXml" ds:itemID="{5745109E-2DDF-40CB-AC2B-FF9B10C90820}">
  <ds:schemaRefs>
    <ds:schemaRef ds:uri="http://www.objective.com/ecm/document/metadata/FF3C5B18883D4E21973B57C2EEED7FD1"/>
  </ds:schemaRefs>
</ds:datastoreItem>
</file>

<file path=docProps/app.xml><?xml version="1.0" encoding="utf-8"?>
<Properties xmlns="http://schemas.openxmlformats.org/officeDocument/2006/extended-properties" xmlns:vt="http://schemas.openxmlformats.org/officeDocument/2006/docPropsVTypes">
  <TotalTime>2989</TotalTime>
  <Words>3151</Words>
  <Application>Microsoft Office PowerPoint</Application>
  <PresentationFormat>On-screen Show (4:3)</PresentationFormat>
  <Paragraphs>353</Paragraphs>
  <Slides>25</Slides>
  <Notes>25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Arial</vt:lpstr>
      <vt:lpstr>Calibri</vt:lpstr>
      <vt:lpstr>Office Theme</vt:lpstr>
      <vt:lpstr>PowerPoint Presentation</vt:lpstr>
      <vt:lpstr>What are social media apps?</vt:lpstr>
      <vt:lpstr>Different types of social media</vt:lpstr>
      <vt:lpstr>Identifying key social media apps</vt:lpstr>
      <vt:lpstr>What are the benefits of using social media?</vt:lpstr>
      <vt:lpstr>What are the risks of social media?</vt:lpstr>
      <vt:lpstr>Strategies for reducing risk on social media sites</vt:lpstr>
      <vt:lpstr>Parental controls and social media</vt:lpstr>
      <vt:lpstr>How to report on social media</vt:lpstr>
      <vt:lpstr>What is online gaming?</vt:lpstr>
      <vt:lpstr>Different types of online video gaming devices</vt:lpstr>
      <vt:lpstr>Identifying key online video games</vt:lpstr>
      <vt:lpstr>PowerPoint Presentation</vt:lpstr>
      <vt:lpstr>PowerPoint Presentation</vt:lpstr>
      <vt:lpstr>Strategies to reduce risk when video gaming</vt:lpstr>
      <vt:lpstr>Parental controls and video gaming</vt:lpstr>
      <vt:lpstr>How to report an issue in an online video game</vt:lpstr>
      <vt:lpstr>How to find good video gaming apps and software</vt:lpstr>
      <vt:lpstr>How to stay current with trends in social media and video gaming issues</vt:lpstr>
      <vt:lpstr>How much time should your child/children be allowed on social media or video gaming sites?</vt:lpstr>
      <vt:lpstr>How to identify excessive use on social media or video gaming sites</vt:lpstr>
      <vt:lpstr>How to create and maintain media limits for your family</vt:lpstr>
      <vt:lpstr>How to create and maintain media rules and behaviour for your family</vt:lpstr>
      <vt:lpstr>Resources</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Elizabeth Milovidov</dc:creator>
  <cp:lastModifiedBy>Head Pontygwaith Primary</cp:lastModifiedBy>
  <cp:revision>132</cp:revision>
  <dcterms:created xsi:type="dcterms:W3CDTF">2017-04-15T13:50:38Z</dcterms:created>
  <dcterms:modified xsi:type="dcterms:W3CDTF">2018-12-12T09:43:15Z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hecked by">
    <vt:lpwstr>32123</vt:lpwstr>
  </property>
  <property fmtid="{D5CDD505-2E9C-101B-9397-08002B2CF9AE}" pid="3" name="Objective-Id">
    <vt:lpwstr>A23483987</vt:lpwstr>
  </property>
  <property fmtid="{D5CDD505-2E9C-101B-9397-08002B2CF9AE}" pid="4" name="Objective-Title">
    <vt:lpwstr>20180903- 4.Workshop-Social Media-Primary-v3d1 EN</vt:lpwstr>
  </property>
  <property fmtid="{D5CDD505-2E9C-101B-9397-08002B2CF9AE}" pid="5" name="Objective-Description">
    <vt:lpwstr/>
  </property>
  <property fmtid="{D5CDD505-2E9C-101B-9397-08002B2CF9AE}" pid="6" name="Objective-CreationStamp">
    <vt:filetime>2018-09-03T08:24:56Z</vt:filetime>
  </property>
  <property fmtid="{D5CDD505-2E9C-101B-9397-08002B2CF9AE}" pid="7" name="Objective-IsApproved">
    <vt:bool>false</vt:bool>
  </property>
  <property fmtid="{D5CDD505-2E9C-101B-9397-08002B2CF9AE}" pid="8" name="Objective-IsPublished">
    <vt:bool>true</vt:bool>
  </property>
  <property fmtid="{D5CDD505-2E9C-101B-9397-08002B2CF9AE}" pid="9" name="Objective-DatePublished">
    <vt:filetime>2018-09-12T10:26:09Z</vt:filetime>
  </property>
  <property fmtid="{D5CDD505-2E9C-101B-9397-08002B2CF9AE}" pid="10" name="Objective-ModificationStamp">
    <vt:filetime>2018-09-12T10:26:09Z</vt:filetime>
  </property>
  <property fmtid="{D5CDD505-2E9C-101B-9397-08002B2CF9AE}" pid="11" name="Objective-Owner">
    <vt:lpwstr>Cosgrove, Elaine (EPS - Digital and Strategic Comms)</vt:lpwstr>
  </property>
  <property fmtid="{D5CDD505-2E9C-101B-9397-08002B2CF9AE}" pid="12" name="Objective-Path">
    <vt:lpwstr>Objective Global Folder:Business File Plan:Education &amp; Public Services (EPS):Education &amp; Public Services (EPS) - Operations Directorate:1 - Save:6. EPS Digital &amp; Strategic Communications:Digital Learning Unit:Online Safety:EPS Digital &amp; Strategic Communic</vt:lpwstr>
  </property>
  <property fmtid="{D5CDD505-2E9C-101B-9397-08002B2CF9AE}" pid="13" name="Objective-Parent">
    <vt:lpwstr>Online Safety Project- Online Safety Zone -Workstream 2- C-Online Safety Resources -Two Inset Resources</vt:lpwstr>
  </property>
  <property fmtid="{D5CDD505-2E9C-101B-9397-08002B2CF9AE}" pid="14" name="Objective-State">
    <vt:lpwstr>Published</vt:lpwstr>
  </property>
  <property fmtid="{D5CDD505-2E9C-101B-9397-08002B2CF9AE}" pid="15" name="Objective-VersionId">
    <vt:lpwstr>vA46855705</vt:lpwstr>
  </property>
  <property fmtid="{D5CDD505-2E9C-101B-9397-08002B2CF9AE}" pid="16" name="Objective-Version">
    <vt:lpwstr>5.0</vt:lpwstr>
  </property>
  <property fmtid="{D5CDD505-2E9C-101B-9397-08002B2CF9AE}" pid="17" name="Objective-VersionNumber">
    <vt:r8>6</vt:r8>
  </property>
  <property fmtid="{D5CDD505-2E9C-101B-9397-08002B2CF9AE}" pid="18" name="Objective-VersionComment">
    <vt:lpwstr/>
  </property>
  <property fmtid="{D5CDD505-2E9C-101B-9397-08002B2CF9AE}" pid="19" name="Objective-FileNumber">
    <vt:lpwstr/>
  </property>
  <property fmtid="{D5CDD505-2E9C-101B-9397-08002B2CF9AE}" pid="20" name="Objective-Classification">
    <vt:lpwstr>[Inherited - Official]</vt:lpwstr>
  </property>
  <property fmtid="{D5CDD505-2E9C-101B-9397-08002B2CF9AE}" pid="21" name="Objective-Caveats">
    <vt:lpwstr/>
  </property>
  <property fmtid="{D5CDD505-2E9C-101B-9397-08002B2CF9AE}" pid="22" name="Objective-Language">
    <vt:lpwstr>English (eng)</vt:lpwstr>
  </property>
  <property fmtid="{D5CDD505-2E9C-101B-9397-08002B2CF9AE}" pid="23" name="Objective-Date Acquired">
    <vt:lpwstr/>
  </property>
  <property fmtid="{D5CDD505-2E9C-101B-9397-08002B2CF9AE}" pid="24" name="Objective-What to Keep">
    <vt:lpwstr>No</vt:lpwstr>
  </property>
  <property fmtid="{D5CDD505-2E9C-101B-9397-08002B2CF9AE}" pid="25" name="Objective-Official Translation">
    <vt:lpwstr/>
  </property>
  <property fmtid="{D5CDD505-2E9C-101B-9397-08002B2CF9AE}" pid="26" name="Objective-Connect Creator">
    <vt:lpwstr/>
  </property>
  <property fmtid="{D5CDD505-2E9C-101B-9397-08002B2CF9AE}" pid="27" name="Objective-Comment">
    <vt:lpwstr/>
  </property>
  <property fmtid="{D5CDD505-2E9C-101B-9397-08002B2CF9AE}" pid="28" name="Objective-Language [system]">
    <vt:lpwstr>English (eng)</vt:lpwstr>
  </property>
  <property fmtid="{D5CDD505-2E9C-101B-9397-08002B2CF9AE}" pid="29" name="Objective-Date Acquired [system]">
    <vt:lpwstr/>
  </property>
  <property fmtid="{D5CDD505-2E9C-101B-9397-08002B2CF9AE}" pid="30" name="Objective-What to Keep [system]">
    <vt:lpwstr>No</vt:lpwstr>
  </property>
  <property fmtid="{D5CDD505-2E9C-101B-9397-08002B2CF9AE}" pid="31" name="Objective-Official Translation [system]">
    <vt:lpwstr/>
  </property>
  <property fmtid="{D5CDD505-2E9C-101B-9397-08002B2CF9AE}" pid="32" name="Objective-Connect Creator [system]">
    <vt:lpwstr/>
  </property>
</Properties>
</file>